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3" r:id="rId8"/>
    <p:sldId id="301"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91" r:id="rId35"/>
    <p:sldId id="292" r:id="rId36"/>
    <p:sldId id="293" r:id="rId37"/>
    <p:sldId id="294" r:id="rId38"/>
    <p:sldId id="296" r:id="rId39"/>
    <p:sldId id="297" r:id="rId40"/>
    <p:sldId id="298" r:id="rId41"/>
    <p:sldId id="300" r:id="rId42"/>
  </p:sldIdLst>
  <p:sldSz cx="18288000" cy="10287000"/>
  <p:notesSz cx="6858000" cy="9144000"/>
  <p:embeddedFontLst>
    <p:embeddedFont>
      <p:font typeface="Noto Sans T Chinese" panose="02020500000000000000" charset="-120"/>
      <p:regular r:id="rId44"/>
    </p:embeddedFont>
    <p:embeddedFont>
      <p:font typeface="Noto Sans T Chinese Bold" panose="02020500000000000000" charset="-120"/>
      <p:regular r:id="rId45"/>
    </p:embeddedFont>
    <p:embeddedFont>
      <p:font typeface="Calibri" panose="020F0502020204030204" pitchFamily="34" charset="0"/>
      <p:regular r:id="rId46"/>
      <p:bold r:id="rId47"/>
      <p:italic r:id="rId48"/>
      <p:boldItalic r:id="rId49"/>
    </p:embeddedFont>
    <p:embeddedFont>
      <p:font typeface="Open Sauce" panose="02020500000000000000" charset="0"/>
      <p:regular r:id="rId50"/>
    </p:embeddedFont>
    <p:embeddedFont>
      <p:font typeface="Open Sauce Bold" panose="02020500000000000000" charset="0"/>
      <p:regular r:id="rId51"/>
    </p:embeddedFont>
    <p:embeddedFont>
      <p:font typeface="Open Sauce Heavy" panose="02020500000000000000" charset="0"/>
      <p:regular r:id="rId52"/>
    </p:embeddedFont>
    <p:embeddedFont>
      <p:font typeface="微軟正黑體" panose="020B0604030504040204" pitchFamily="34" charset="-120"/>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AA"/>
    <a:srgbClr val="FF5B00"/>
    <a:srgbClr val="EFF0F2"/>
    <a:srgbClr val="FEC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26" autoAdjust="0"/>
  </p:normalViewPr>
  <p:slideViewPr>
    <p:cSldViewPr>
      <p:cViewPr>
        <p:scale>
          <a:sx n="33" d="100"/>
          <a:sy n="33" d="100"/>
        </p:scale>
        <p:origin x="1882" y="6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該標準強調了系統和軟體工程中的過程管理，以確保軟體專案按計劃進行、符合品質標準，並滿足相關法規和需求。</a:t>
            </a:r>
          </a:p>
          <a:p>
            <a:r>
              <a:rPr lang="en-US"/>
              <a:t>這份國際標準的過程、活動和任務也可以在獲取包含軟體的系統時應用，無論是單獨應用還是與ISO/IEC/IEEE 15288《系統和軟體工程--系統生命週期過程》一起使用。然而，很少遇到一個複雜的系統沒有軟體，所有軟體系統都需要物理系統組件（硬體）來運作，無論是作為軟體系統的一部分還是作為一個啟用系統或基礎設施。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主要目的是確保組織提供必要的資源和環境，以有效管理和執行項目，同時確保項目活動符合組織的業務和策略目標，主要包括六個部分：</a:t>
            </a:r>
          </a:p>
          <a:p>
            <a:endParaRPr lang="en-US"/>
          </a:p>
          <a:p>
            <a:r>
              <a:rPr lang="en-US"/>
              <a:t>1. 生命週期模型管理流程 (Life Cycle Model Management Process)</a:t>
            </a:r>
          </a:p>
          <a:p>
            <a:r>
              <a:rPr lang="en-US"/>
              <a:t>目的: 確保組織選擇或定義並使用適當的生命週期模型。</a:t>
            </a:r>
          </a:p>
          <a:p>
            <a:r>
              <a:rPr lang="en-US"/>
              <a:t>主要活動: 選擇或定義生命週期模型，確保其與組織的業務目標和目的相符。</a:t>
            </a:r>
          </a:p>
          <a:p>
            <a:r>
              <a:rPr lang="en-US"/>
              <a:t>2. 基礎設施管理流程 (Infrastructure Management Process)</a:t>
            </a:r>
          </a:p>
          <a:p>
            <a:r>
              <a:rPr lang="en-US"/>
              <a:t>目的: 確保組織提供適當的基礎設施，以支持其項目和系統（或軟體）產品。</a:t>
            </a:r>
          </a:p>
          <a:p>
            <a:r>
              <a:rPr lang="en-US"/>
              <a:t>主要活動: 評估、選擇、提供和維護組織所需的基礎設施。</a:t>
            </a:r>
          </a:p>
          <a:p>
            <a:r>
              <a:rPr lang="en-US"/>
              <a:t>3. 投資組合管理流程 (Portfolio Management Process)</a:t>
            </a:r>
          </a:p>
          <a:p>
            <a:r>
              <a:rPr lang="en-US"/>
              <a:t>目的: 確保組織的所有項目都與其策略和目標相符。</a:t>
            </a:r>
          </a:p>
          <a:p>
            <a:r>
              <a:rPr lang="en-US"/>
              <a:t>主要活動: 定義、評估和調整組織的項目投資組合。</a:t>
            </a:r>
          </a:p>
          <a:p>
            <a:r>
              <a:rPr lang="en-US"/>
              <a:t>4. 人力資源管理流程 (Human Resource Management Process)</a:t>
            </a:r>
          </a:p>
          <a:p>
            <a:r>
              <a:rPr lang="en-US"/>
              <a:t>目的: 確保組織有足夠的、適當培訓的人員來支持其項目和活動。</a:t>
            </a:r>
          </a:p>
          <a:p>
            <a:r>
              <a:rPr lang="en-US"/>
              <a:t>主要活動: 評估、計劃、招募、培訓和分配人員。</a:t>
            </a:r>
          </a:p>
          <a:p>
            <a:r>
              <a:rPr lang="en-US"/>
              <a:t>5. 品質管理流程 (Quality Management Process)</a:t>
            </a:r>
          </a:p>
          <a:p>
            <a:r>
              <a:rPr lang="en-US"/>
              <a:t>目的: 確保組織的所有活動和產品都達到了所需的品質標準。</a:t>
            </a:r>
          </a:p>
          <a:p>
            <a:r>
              <a:rPr lang="en-US"/>
              <a:t>主要活動: 定義、實施和維護品質政策、目標和計劃。</a:t>
            </a:r>
          </a:p>
          <a:p>
            <a:r>
              <a:rPr lang="en-US"/>
              <a:t>6. 知識管理流程 (Knowledge Management Process)</a:t>
            </a:r>
          </a:p>
          <a:p>
            <a:r>
              <a:rPr lang="en-US"/>
              <a:t>目的: 確保組織的知識被適當地識別、捕獲、存儲、共享和應用。</a:t>
            </a:r>
          </a:p>
          <a:p>
            <a:r>
              <a:rPr lang="en-US"/>
              <a:t>主要活動: 識別、捕獲、存儲、共享和應用組織的知識。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a:t>
            </a:r>
            <a:r>
              <a:rPr lang="en-US" dirty="0" err="1"/>
              <a:t>項目計劃過程</a:t>
            </a:r>
            <a:r>
              <a:rPr lang="en-US" dirty="0"/>
              <a:t> (Project Planning Process)</a:t>
            </a:r>
          </a:p>
          <a:p>
            <a:r>
              <a:rPr lang="en-US" dirty="0" err="1"/>
              <a:t>目的</a:t>
            </a:r>
            <a:r>
              <a:rPr lang="en-US" dirty="0"/>
              <a:t>: </a:t>
            </a:r>
            <a:r>
              <a:rPr lang="en-US" dirty="0" err="1"/>
              <a:t>確定項目的範圍、目標、任務和資源</a:t>
            </a:r>
            <a:r>
              <a:rPr lang="en-US" dirty="0"/>
              <a:t>。</a:t>
            </a:r>
          </a:p>
          <a:p>
            <a:r>
              <a:rPr lang="en-US" dirty="0" err="1"/>
              <a:t>主要活動</a:t>
            </a:r>
            <a:r>
              <a:rPr lang="en-US" dirty="0"/>
              <a:t>: </a:t>
            </a:r>
            <a:r>
              <a:rPr lang="en-US" dirty="0" err="1"/>
              <a:t>定義和維護項目計劃，包括活動的持續時間、關係、依賴性和序列，以及實現項目的里程碑、使用的資源和風險管理的審查和計劃儲備</a:t>
            </a:r>
            <a:endParaRPr lang="en-US" dirty="0"/>
          </a:p>
          <a:p>
            <a:r>
              <a:rPr lang="en-US" dirty="0"/>
              <a:t>2. </a:t>
            </a:r>
            <a:r>
              <a:rPr lang="en-US" dirty="0" err="1"/>
              <a:t>項目評估和控制過程</a:t>
            </a:r>
            <a:r>
              <a:rPr lang="en-US" dirty="0"/>
              <a:t> (Project Assessment and Control Process)</a:t>
            </a:r>
          </a:p>
          <a:p>
            <a:r>
              <a:rPr lang="en-US" dirty="0" err="1"/>
              <a:t>目的</a:t>
            </a:r>
            <a:r>
              <a:rPr lang="en-US" dirty="0"/>
              <a:t>: </a:t>
            </a:r>
            <a:r>
              <a:rPr lang="en-US" dirty="0" err="1"/>
              <a:t>監控項目的進展並確保它符合預定的計劃</a:t>
            </a:r>
            <a:r>
              <a:rPr lang="en-US" dirty="0"/>
              <a:t>。</a:t>
            </a:r>
          </a:p>
          <a:p>
            <a:r>
              <a:rPr lang="en-US" dirty="0" err="1"/>
              <a:t>主要活動</a:t>
            </a:r>
            <a:r>
              <a:rPr lang="en-US" dirty="0"/>
              <a:t>: </a:t>
            </a:r>
            <a:r>
              <a:rPr lang="en-US" dirty="0" err="1"/>
              <a:t>進行項目評估，控制變更和更新項目計劃</a:t>
            </a:r>
            <a:r>
              <a:rPr lang="en-US" dirty="0"/>
              <a:t>。</a:t>
            </a:r>
          </a:p>
          <a:p>
            <a:r>
              <a:rPr lang="en-US" dirty="0"/>
              <a:t>3. </a:t>
            </a:r>
            <a:r>
              <a:rPr lang="en-US" dirty="0" err="1"/>
              <a:t>決策管理過程</a:t>
            </a:r>
            <a:r>
              <a:rPr lang="en-US" dirty="0"/>
              <a:t> (Decision Management Process)</a:t>
            </a:r>
          </a:p>
          <a:p>
            <a:r>
              <a:rPr lang="en-US" dirty="0" err="1"/>
              <a:t>目的</a:t>
            </a:r>
            <a:r>
              <a:rPr lang="en-US" dirty="0"/>
              <a:t>: </a:t>
            </a:r>
            <a:r>
              <a:rPr lang="en-US" dirty="0" err="1"/>
              <a:t>確保項目決策是基於正確和及時的信息</a:t>
            </a:r>
            <a:r>
              <a:rPr lang="en-US" dirty="0"/>
              <a:t>。</a:t>
            </a:r>
          </a:p>
          <a:p>
            <a:r>
              <a:rPr lang="en-US" dirty="0" err="1"/>
              <a:t>主要活動</a:t>
            </a:r>
            <a:r>
              <a:rPr lang="en-US" dirty="0"/>
              <a:t>: </a:t>
            </a:r>
            <a:r>
              <a:rPr lang="en-US" dirty="0" err="1"/>
              <a:t>識別決策點，收集和分析信息，並做出決策</a:t>
            </a:r>
            <a:r>
              <a:rPr lang="en-US" dirty="0"/>
              <a:t>。</a:t>
            </a:r>
          </a:p>
          <a:p>
            <a:r>
              <a:rPr lang="en-US" dirty="0"/>
              <a:t>4. </a:t>
            </a:r>
            <a:r>
              <a:rPr lang="en-US" dirty="0" err="1"/>
              <a:t>風險管理過程</a:t>
            </a:r>
            <a:r>
              <a:rPr lang="en-US" dirty="0"/>
              <a:t> (Risk Management Process)</a:t>
            </a:r>
          </a:p>
          <a:p>
            <a:r>
              <a:rPr lang="en-US" dirty="0" err="1"/>
              <a:t>主要活動</a:t>
            </a:r>
            <a:r>
              <a:rPr lang="en-US" dirty="0"/>
              <a:t>: </a:t>
            </a:r>
            <a:r>
              <a:rPr lang="en-US" dirty="0" err="1"/>
              <a:t>識別、分析和管理項目風險</a:t>
            </a:r>
            <a:r>
              <a:rPr lang="en-US" dirty="0"/>
              <a:t>。</a:t>
            </a:r>
          </a:p>
          <a:p>
            <a:r>
              <a:rPr lang="en-US" dirty="0"/>
              <a:t>5. </a:t>
            </a:r>
            <a:r>
              <a:rPr lang="en-US" dirty="0" err="1"/>
              <a:t>配置管理過程</a:t>
            </a:r>
            <a:r>
              <a:rPr lang="en-US" dirty="0"/>
              <a:t> (Configuration Management Process)</a:t>
            </a:r>
          </a:p>
          <a:p>
            <a:r>
              <a:rPr lang="en-US" dirty="0" err="1"/>
              <a:t>主要活動:確保項目的配置信息被正確和有效地管理</a:t>
            </a:r>
            <a:r>
              <a:rPr lang="en-US" dirty="0"/>
              <a:t>。</a:t>
            </a:r>
          </a:p>
          <a:p>
            <a:r>
              <a:rPr lang="en-US" dirty="0"/>
              <a:t>6. </a:t>
            </a:r>
            <a:r>
              <a:rPr lang="en-US" dirty="0" err="1"/>
              <a:t>信息管理過程</a:t>
            </a:r>
            <a:r>
              <a:rPr lang="en-US" dirty="0"/>
              <a:t> (Information Management Process)</a:t>
            </a:r>
          </a:p>
          <a:p>
            <a:r>
              <a:rPr lang="en-US" dirty="0" err="1"/>
              <a:t>主要活動</a:t>
            </a:r>
            <a:r>
              <a:rPr lang="en-US" dirty="0"/>
              <a:t>:: </a:t>
            </a:r>
            <a:r>
              <a:rPr lang="en-US" dirty="0" err="1"/>
              <a:t>確保項目的信息被正確和有效地管理</a:t>
            </a:r>
            <a:r>
              <a:rPr lang="en-US" dirty="0"/>
              <a:t>。</a:t>
            </a:r>
          </a:p>
          <a:p>
            <a:r>
              <a:rPr lang="en-US" dirty="0"/>
              <a:t>7. </a:t>
            </a:r>
            <a:r>
              <a:rPr lang="en-US" dirty="0" err="1"/>
              <a:t>測量過程</a:t>
            </a:r>
            <a:r>
              <a:rPr lang="en-US" dirty="0"/>
              <a:t> (Measurement Process)</a:t>
            </a:r>
          </a:p>
          <a:p>
            <a:r>
              <a:rPr lang="en-US" dirty="0" err="1"/>
              <a:t>主要活動</a:t>
            </a:r>
            <a:r>
              <a:rPr lang="en-US" dirty="0"/>
              <a:t>: </a:t>
            </a:r>
            <a:r>
              <a:rPr lang="en-US" dirty="0" err="1"/>
              <a:t>定義和實施項目性能和進展的客觀度量</a:t>
            </a:r>
            <a:r>
              <a:rPr lang="en-US" dirty="0"/>
              <a:t>。</a:t>
            </a:r>
          </a:p>
          <a:p>
            <a:r>
              <a:rPr lang="en-US" dirty="0"/>
              <a:t>8. </a:t>
            </a:r>
            <a:r>
              <a:rPr lang="en-US" dirty="0" err="1"/>
              <a:t>質量保證過程</a:t>
            </a:r>
            <a:r>
              <a:rPr lang="en-US" dirty="0"/>
              <a:t> (Quality Assurance Process)</a:t>
            </a:r>
          </a:p>
          <a:p>
            <a:r>
              <a:rPr lang="en-US" dirty="0" err="1"/>
              <a:t>主要活動</a:t>
            </a:r>
            <a:r>
              <a:rPr lang="en-US" dirty="0"/>
              <a:t>: </a:t>
            </a:r>
            <a:r>
              <a:rPr lang="en-US" dirty="0" err="1"/>
              <a:t>實施質量保證活動和審查</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項目計劃過程 (Project Planning Process)</a:t>
            </a:r>
          </a:p>
          <a:p>
            <a:r>
              <a:rPr lang="en-US"/>
              <a:t>目的: 確定項目的範圍、目標、任務和資源。</a:t>
            </a:r>
          </a:p>
          <a:p>
            <a:r>
              <a:rPr lang="en-US"/>
              <a:t>主要活動: 定義和維護項目計劃，包括活動的持續時間、關係、依賴性和序列，以及實現項目的里程碑、使用的資源和風險管理的審查和計劃儲備</a:t>
            </a:r>
          </a:p>
          <a:p>
            <a:r>
              <a:rPr lang="en-US"/>
              <a:t>2. 項目評估和控制過程 (Project Assessment and Control Process)</a:t>
            </a:r>
          </a:p>
          <a:p>
            <a:r>
              <a:rPr lang="en-US"/>
              <a:t>目的: 監控項目的進展並確保它符合預定的計劃。</a:t>
            </a:r>
          </a:p>
          <a:p>
            <a:r>
              <a:rPr lang="en-US"/>
              <a:t>主要活動: 進行項目評估，控制變更和更新項目計劃。</a:t>
            </a:r>
          </a:p>
          <a:p>
            <a:r>
              <a:rPr lang="en-US"/>
              <a:t>3. 決策管理過程 (Decision Management Process)</a:t>
            </a:r>
          </a:p>
          <a:p>
            <a:r>
              <a:rPr lang="en-US"/>
              <a:t>目的: 確保項目決策是基於正確和及時的信息。</a:t>
            </a:r>
          </a:p>
          <a:p>
            <a:r>
              <a:rPr lang="en-US"/>
              <a:t>主要活動: 識別決策點，收集和分析信息，並做出決策。</a:t>
            </a:r>
          </a:p>
          <a:p>
            <a:r>
              <a:rPr lang="en-US"/>
              <a:t>4. 風險管理過程 (Risk Management Process)</a:t>
            </a:r>
          </a:p>
          <a:p>
            <a:r>
              <a:rPr lang="en-US"/>
              <a:t>主要活動: 識別、分析和管理項目風險。</a:t>
            </a:r>
          </a:p>
          <a:p>
            <a:r>
              <a:rPr lang="en-US"/>
              <a:t>5. 配置管理過程 (Configuration Management Process)</a:t>
            </a:r>
          </a:p>
          <a:p>
            <a:r>
              <a:rPr lang="en-US"/>
              <a:t>主要活動:確保項目的配置信息被正確和有效地管理。</a:t>
            </a:r>
          </a:p>
          <a:p>
            <a:r>
              <a:rPr lang="en-US"/>
              <a:t>6. 信息管理過程 (Information Management Process)</a:t>
            </a:r>
          </a:p>
          <a:p>
            <a:r>
              <a:rPr lang="en-US"/>
              <a:t>主要活動:: 確保項目的信息被正確和有效地管理。</a:t>
            </a:r>
          </a:p>
          <a:p>
            <a:r>
              <a:rPr lang="en-US"/>
              <a:t>7. 測量過程 (Measurement Process)</a:t>
            </a:r>
          </a:p>
          <a:p>
            <a:r>
              <a:rPr lang="en-US"/>
              <a:t>主要活動: 定義和實施項目性能和進展的客觀度量。</a:t>
            </a:r>
          </a:p>
          <a:p>
            <a:r>
              <a:rPr lang="en-US"/>
              <a:t>8. 質量保證過程 (Quality Assurance Process)</a:t>
            </a:r>
          </a:p>
          <a:p>
            <a:r>
              <a:rPr lang="en-US"/>
              <a:t>主要活動: 實施質量保證活動和審查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項目計劃過程 (Project Planning Process)</a:t>
            </a:r>
          </a:p>
          <a:p>
            <a:r>
              <a:rPr lang="en-US"/>
              <a:t>目的: 確定項目的範圍、目標、任務和資源。</a:t>
            </a:r>
          </a:p>
          <a:p>
            <a:r>
              <a:rPr lang="en-US"/>
              <a:t>主要活動: 定義和維護項目計劃，包括活動的持續時間、關係、依賴性和序列，以及實現項目的里程碑、使用的資源和風險管理的審查和計劃儲備</a:t>
            </a:r>
          </a:p>
          <a:p>
            <a:r>
              <a:rPr lang="en-US"/>
              <a:t>2. 項目評估和控制過程 (Project Assessment and Control Process)</a:t>
            </a:r>
          </a:p>
          <a:p>
            <a:r>
              <a:rPr lang="en-US"/>
              <a:t>目的: 監控項目的進展並確保它符合預定的計劃。</a:t>
            </a:r>
          </a:p>
          <a:p>
            <a:r>
              <a:rPr lang="en-US"/>
              <a:t>主要活動: 進行項目評估，控制變更和更新項目計劃。</a:t>
            </a:r>
          </a:p>
          <a:p>
            <a:r>
              <a:rPr lang="en-US"/>
              <a:t>3. 決策管理過程 (Decision Management Process)</a:t>
            </a:r>
          </a:p>
          <a:p>
            <a:r>
              <a:rPr lang="en-US"/>
              <a:t>目的: 確保項目決策是基於正確和及時的信息。</a:t>
            </a:r>
          </a:p>
          <a:p>
            <a:r>
              <a:rPr lang="en-US"/>
              <a:t>主要活動: 識別決策點，收集和分析信息，並做出決策。</a:t>
            </a:r>
          </a:p>
          <a:p>
            <a:r>
              <a:rPr lang="en-US"/>
              <a:t>4. 風險管理過程 (Risk Management Process)</a:t>
            </a:r>
          </a:p>
          <a:p>
            <a:r>
              <a:rPr lang="en-US"/>
              <a:t>主要活動: 識別、分析和管理項目風險。</a:t>
            </a:r>
          </a:p>
          <a:p>
            <a:r>
              <a:rPr lang="en-US"/>
              <a:t>5. 配置管理過程 (Configuration Management Process)</a:t>
            </a:r>
          </a:p>
          <a:p>
            <a:r>
              <a:rPr lang="en-US"/>
              <a:t>主要活動:確保項目的配置信息被正確和有效地管理。</a:t>
            </a:r>
          </a:p>
          <a:p>
            <a:r>
              <a:rPr lang="en-US"/>
              <a:t>6. 信息管理過程 (Information Management Process)</a:t>
            </a:r>
          </a:p>
          <a:p>
            <a:r>
              <a:rPr lang="en-US"/>
              <a:t>主要活動:: 確保項目的信息被正確和有效地管理。</a:t>
            </a:r>
          </a:p>
          <a:p>
            <a:r>
              <a:rPr lang="en-US"/>
              <a:t>7. 測量過程 (Measurement Process)</a:t>
            </a:r>
          </a:p>
          <a:p>
            <a:r>
              <a:rPr lang="en-US"/>
              <a:t>主要活動: 定義和實施項目性能和進展的客觀度量。</a:t>
            </a:r>
          </a:p>
          <a:p>
            <a:r>
              <a:rPr lang="en-US"/>
              <a:t>8. 質量保證過程 (Quality Assurance Process)</a:t>
            </a:r>
          </a:p>
          <a:p>
            <a:r>
              <a:rPr lang="en-US"/>
              <a:t>主要活動: 實施質量保證活動和審查</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 </a:t>
            </a:r>
            <a:r>
              <a:rPr lang="en-US" dirty="0" err="1"/>
              <a:t>項目計劃過程</a:t>
            </a:r>
            <a:r>
              <a:rPr lang="en-US" dirty="0"/>
              <a:t> (Project Planning Process)</a:t>
            </a:r>
          </a:p>
          <a:p>
            <a:r>
              <a:rPr lang="en-US" dirty="0" err="1"/>
              <a:t>目的</a:t>
            </a:r>
            <a:r>
              <a:rPr lang="en-US" dirty="0"/>
              <a:t>: </a:t>
            </a:r>
            <a:r>
              <a:rPr lang="en-US" dirty="0" err="1"/>
              <a:t>確定項目的範圍、目標、任務和資源</a:t>
            </a:r>
            <a:r>
              <a:rPr lang="en-US" dirty="0"/>
              <a:t>。</a:t>
            </a:r>
          </a:p>
          <a:p>
            <a:r>
              <a:rPr lang="en-US" dirty="0" err="1"/>
              <a:t>主要活動</a:t>
            </a:r>
            <a:r>
              <a:rPr lang="en-US" dirty="0"/>
              <a:t>: </a:t>
            </a:r>
            <a:r>
              <a:rPr lang="en-US" dirty="0" err="1"/>
              <a:t>定義和維護項目計劃，包括活動的持續時間、關係、依賴性和序列，以及實現項目的里程碑、使用的資源和風險管理的審查和計劃儲備</a:t>
            </a:r>
            <a:endParaRPr lang="en-US" dirty="0"/>
          </a:p>
          <a:p>
            <a:r>
              <a:rPr lang="en-US" dirty="0"/>
              <a:t>2. </a:t>
            </a:r>
            <a:r>
              <a:rPr lang="en-US" dirty="0" err="1"/>
              <a:t>項目評估和控制過程</a:t>
            </a:r>
            <a:r>
              <a:rPr lang="en-US" dirty="0"/>
              <a:t> (Project Assessment and Control Process)</a:t>
            </a:r>
          </a:p>
          <a:p>
            <a:r>
              <a:rPr lang="en-US" dirty="0" err="1"/>
              <a:t>目的</a:t>
            </a:r>
            <a:r>
              <a:rPr lang="en-US" dirty="0"/>
              <a:t>: </a:t>
            </a:r>
            <a:r>
              <a:rPr lang="en-US" dirty="0" err="1"/>
              <a:t>監控項目的進展並確保它符合預定的計劃</a:t>
            </a:r>
            <a:r>
              <a:rPr lang="en-US" dirty="0"/>
              <a:t>。</a:t>
            </a:r>
          </a:p>
          <a:p>
            <a:r>
              <a:rPr lang="en-US" dirty="0" err="1"/>
              <a:t>主要活動</a:t>
            </a:r>
            <a:r>
              <a:rPr lang="en-US" dirty="0"/>
              <a:t>: </a:t>
            </a:r>
            <a:r>
              <a:rPr lang="en-US" dirty="0" err="1"/>
              <a:t>進行項目評估，控制變更和更新項目計劃</a:t>
            </a:r>
            <a:r>
              <a:rPr lang="en-US" dirty="0"/>
              <a:t>。</a:t>
            </a:r>
          </a:p>
          <a:p>
            <a:r>
              <a:rPr lang="en-US" dirty="0"/>
              <a:t>3. </a:t>
            </a:r>
            <a:r>
              <a:rPr lang="en-US" dirty="0" err="1"/>
              <a:t>決策管理過程</a:t>
            </a:r>
            <a:r>
              <a:rPr lang="en-US" dirty="0"/>
              <a:t> (Decision Management Process)</a:t>
            </a:r>
          </a:p>
          <a:p>
            <a:r>
              <a:rPr lang="en-US" dirty="0" err="1"/>
              <a:t>目的</a:t>
            </a:r>
            <a:r>
              <a:rPr lang="en-US" dirty="0"/>
              <a:t>: </a:t>
            </a:r>
            <a:r>
              <a:rPr lang="en-US" dirty="0" err="1"/>
              <a:t>確保項目決策是基於正確和及時的信息</a:t>
            </a:r>
            <a:r>
              <a:rPr lang="en-US" dirty="0"/>
              <a:t>。</a:t>
            </a:r>
          </a:p>
          <a:p>
            <a:r>
              <a:rPr lang="en-US" dirty="0" err="1"/>
              <a:t>主要活動</a:t>
            </a:r>
            <a:r>
              <a:rPr lang="en-US" dirty="0"/>
              <a:t>: </a:t>
            </a:r>
            <a:r>
              <a:rPr lang="en-US" dirty="0" err="1"/>
              <a:t>識別決策點，收集和分析信息，並做出決策</a:t>
            </a:r>
            <a:r>
              <a:rPr lang="en-US" dirty="0"/>
              <a:t>。</a:t>
            </a:r>
          </a:p>
          <a:p>
            <a:r>
              <a:rPr lang="en-US" dirty="0"/>
              <a:t>4. </a:t>
            </a:r>
            <a:r>
              <a:rPr lang="en-US" dirty="0" err="1"/>
              <a:t>風險管理過程</a:t>
            </a:r>
            <a:r>
              <a:rPr lang="en-US" dirty="0"/>
              <a:t> (Risk Management Process)</a:t>
            </a:r>
          </a:p>
          <a:p>
            <a:r>
              <a:rPr lang="en-US" dirty="0" err="1"/>
              <a:t>主要活動</a:t>
            </a:r>
            <a:r>
              <a:rPr lang="en-US" dirty="0"/>
              <a:t>: </a:t>
            </a:r>
            <a:r>
              <a:rPr lang="en-US" dirty="0" err="1"/>
              <a:t>識別、分析和管理項目風險</a:t>
            </a:r>
            <a:r>
              <a:rPr lang="en-US" dirty="0"/>
              <a:t>。</a:t>
            </a:r>
          </a:p>
          <a:p>
            <a:r>
              <a:rPr lang="en-US" dirty="0"/>
              <a:t>5. </a:t>
            </a:r>
            <a:r>
              <a:rPr lang="en-US" dirty="0" err="1"/>
              <a:t>配置管理過程</a:t>
            </a:r>
            <a:r>
              <a:rPr lang="en-US" dirty="0"/>
              <a:t> (Configuration Management Process)</a:t>
            </a:r>
          </a:p>
          <a:p>
            <a:r>
              <a:rPr lang="en-US" dirty="0" err="1"/>
              <a:t>主要活動:確保項目的配置信息被正確和有效地管理</a:t>
            </a:r>
            <a:r>
              <a:rPr lang="en-US" dirty="0"/>
              <a:t>。</a:t>
            </a:r>
          </a:p>
          <a:p>
            <a:r>
              <a:rPr lang="en-US" dirty="0"/>
              <a:t>6. </a:t>
            </a:r>
            <a:r>
              <a:rPr lang="en-US" dirty="0" err="1"/>
              <a:t>信息管理過程</a:t>
            </a:r>
            <a:r>
              <a:rPr lang="en-US" dirty="0"/>
              <a:t> (Information Management Process)</a:t>
            </a:r>
          </a:p>
          <a:p>
            <a:r>
              <a:rPr lang="en-US" dirty="0" err="1"/>
              <a:t>主要活動</a:t>
            </a:r>
            <a:r>
              <a:rPr lang="en-US" dirty="0"/>
              <a:t>:: </a:t>
            </a:r>
            <a:r>
              <a:rPr lang="en-US" dirty="0" err="1"/>
              <a:t>確保項目的信息被正確和有效地管理</a:t>
            </a:r>
            <a:r>
              <a:rPr lang="en-US" dirty="0"/>
              <a:t>。</a:t>
            </a:r>
          </a:p>
          <a:p>
            <a:r>
              <a:rPr lang="en-US" dirty="0"/>
              <a:t>7. </a:t>
            </a:r>
            <a:r>
              <a:rPr lang="en-US" dirty="0" err="1"/>
              <a:t>測量過程</a:t>
            </a:r>
            <a:r>
              <a:rPr lang="en-US" dirty="0"/>
              <a:t> (Measurement Process)</a:t>
            </a:r>
          </a:p>
          <a:p>
            <a:r>
              <a:rPr lang="en-US" dirty="0" err="1"/>
              <a:t>主要活動</a:t>
            </a:r>
            <a:r>
              <a:rPr lang="en-US" dirty="0"/>
              <a:t>: </a:t>
            </a:r>
            <a:r>
              <a:rPr lang="en-US" dirty="0" err="1"/>
              <a:t>定義和實施項目性能和進展的客觀度量</a:t>
            </a:r>
            <a:r>
              <a:rPr lang="en-US" dirty="0"/>
              <a:t>。</a:t>
            </a:r>
          </a:p>
          <a:p>
            <a:r>
              <a:rPr lang="en-US" dirty="0"/>
              <a:t>8. </a:t>
            </a:r>
            <a:r>
              <a:rPr lang="en-US" dirty="0" err="1"/>
              <a:t>質量保證過程</a:t>
            </a:r>
            <a:r>
              <a:rPr lang="en-US" dirty="0"/>
              <a:t> (Quality Assurance Process)</a:t>
            </a:r>
          </a:p>
          <a:p>
            <a:r>
              <a:rPr lang="en-US" dirty="0" err="1"/>
              <a:t>主要活動</a:t>
            </a:r>
            <a:r>
              <a:rPr lang="en-US" dirty="0"/>
              <a:t>: </a:t>
            </a:r>
            <a:r>
              <a:rPr lang="en-US" dirty="0" err="1"/>
              <a:t>實施質量保證活動和審查</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定義軟體系統的需求，將這些需求轉化為有效的產品，並允許在必要時一致地重現該產品，使用該產品提供所需的服務，維持這些服務的提供，並在產品退役時處置該產品。這些流程確保軟體系統和服務具有時效性和可用性，成本效益，功能性，可靠性，可維護性，可生產性，可用性和其他由獲取和供應組織所要求的質量，主要包括十四個部分</a:t>
            </a:r>
          </a:p>
          <a:p>
            <a:endParaRPr lang="en-US"/>
          </a:p>
          <a:p>
            <a:r>
              <a:rPr lang="en-US"/>
              <a:t>1.	Business or Mission Analysis Process (頁面 64-65)</a:t>
            </a:r>
          </a:p>
          <a:p>
            <a:r>
              <a:rPr lang="en-US"/>
              <a:t>目的: 定義業務或任務的問題或機會，描述解決方案空間。</a:t>
            </a:r>
          </a:p>
          <a:p>
            <a:r>
              <a:rPr lang="en-US"/>
              <a:t>主要活動: 定義業務或任務的問題或機會，描述解決方案空間，確定和評估解決方案。</a:t>
            </a:r>
          </a:p>
          <a:p>
            <a:r>
              <a:rPr lang="en-US"/>
              <a:t>2.	Stakeholder Needs and Requirements Definition Process (頁面 66-70)</a:t>
            </a:r>
          </a:p>
          <a:p>
            <a:r>
              <a:rPr lang="en-US"/>
              <a:t>目的: 識別利益相關者的需求和要求。</a:t>
            </a:r>
          </a:p>
          <a:p>
            <a:r>
              <a:rPr lang="en-US"/>
              <a:t>主要活動: 識別利益相關者，收集和紀錄需求，確認和驗證需求。</a:t>
            </a:r>
          </a:p>
          <a:p>
            <a:r>
              <a:rPr lang="en-US"/>
              <a:t>3.	System/Software Requirements Definition Process (頁面 71-73)</a:t>
            </a:r>
          </a:p>
          <a:p>
            <a:r>
              <a:rPr lang="en-US"/>
              <a:t>目的: 定義系統或元件描述，包括界面、功能和邊界。</a:t>
            </a:r>
          </a:p>
          <a:p>
            <a:r>
              <a:rPr lang="en-US"/>
              <a:t>主要活動: 定義軟體系統或元件的功能，分析系統/軟體要求。</a:t>
            </a:r>
          </a:p>
          <a:p>
            <a:r>
              <a:rPr lang="en-US"/>
              <a:t>4.	Architecture Definition Process (頁面 79)</a:t>
            </a:r>
          </a:p>
          <a:p>
            <a:r>
              <a:rPr lang="en-US"/>
              <a:t>目的: 提供足夠詳細的數據和信息，以便根據系統架構的模型和視圖進行實施。</a:t>
            </a:r>
          </a:p>
          <a:p>
            <a:r>
              <a:rPr lang="en-US"/>
              <a:t>主要活動: 根據利益相關者的關注點確定架構。</a:t>
            </a:r>
          </a:p>
          <a:p>
            <a:r>
              <a:rPr lang="en-US"/>
              <a:t>5.	Design Definition Process (頁面 79)</a:t>
            </a:r>
          </a:p>
          <a:p>
            <a:r>
              <a:rPr lang="en-US"/>
              <a:t>目的: 描述將實現軟體要求的軟體項目。</a:t>
            </a:r>
          </a:p>
          <a:p>
            <a:r>
              <a:rPr lang="en-US"/>
              <a:t>主要活動: 開發和基線軟體架構設計。</a:t>
            </a:r>
          </a:p>
          <a:p>
            <a:r>
              <a:rPr lang="en-US"/>
              <a:t>6.	System Analysis Process (頁面 80-82)</a:t>
            </a:r>
          </a:p>
          <a:p>
            <a:r>
              <a:rPr lang="en-US"/>
              <a:t>目的: 確定系統或元件是否能夠在指定的操作環境中滿足要求。</a:t>
            </a:r>
          </a:p>
          <a:p>
            <a:r>
              <a:rPr lang="en-US"/>
              <a:t>主要活動: 分析系統或元件的性能。</a:t>
            </a:r>
          </a:p>
          <a:p>
            <a:r>
              <a:rPr lang="en-US"/>
              <a:t>7.	Implementation Process (頁面 83-85)</a:t>
            </a:r>
          </a:p>
          <a:p>
            <a:r>
              <a:rPr lang="en-US"/>
              <a:t>目的: 實現系統或元件的設計。</a:t>
            </a:r>
          </a:p>
          <a:p>
            <a:r>
              <a:rPr lang="en-US"/>
              <a:t>主要活動: 實現系統或元件的設計。</a:t>
            </a:r>
          </a:p>
          <a:p>
            <a:r>
              <a:rPr lang="en-US"/>
              <a:t>8.	Integration Process (頁面 86-88)</a:t>
            </a:r>
          </a:p>
          <a:p>
            <a:r>
              <a:rPr lang="en-US"/>
              <a:t>目的: 組合部分或元件以形成完整的系統或元件。</a:t>
            </a:r>
          </a:p>
          <a:p>
            <a:r>
              <a:rPr lang="en-US"/>
              <a:t>主要活動: 組合部分或元件。</a:t>
            </a:r>
          </a:p>
          <a:p>
            <a:r>
              <a:rPr lang="en-US"/>
              <a:t>9.	Verification Process (頁面 89-91)</a:t>
            </a:r>
          </a:p>
          <a:p>
            <a:r>
              <a:rPr lang="en-US"/>
              <a:t>目的: 確認系統或元件的產品、服務或系統（或元件）的結果滿足要求。</a:t>
            </a:r>
          </a:p>
          <a:p>
            <a:r>
              <a:rPr lang="en-US"/>
              <a:t>主要活動: 進行驗證活動。</a:t>
            </a:r>
          </a:p>
          <a:p>
            <a:r>
              <a:rPr lang="en-US"/>
              <a:t>10.	Transition Process (頁面 92-94)</a:t>
            </a:r>
          </a:p>
          <a:p>
            <a:r>
              <a:rPr lang="en-US"/>
              <a:t>目的: 將系統或元件轉移到受控的操作環境。</a:t>
            </a:r>
          </a:p>
          <a:p>
            <a:r>
              <a:rPr lang="en-US"/>
              <a:t>主要活動: 轉移系統或元件。</a:t>
            </a:r>
          </a:p>
          <a:p>
            <a:r>
              <a:rPr lang="en-US"/>
              <a:t>11.	Validation Process (頁面 95-97)</a:t>
            </a:r>
          </a:p>
          <a:p>
            <a:r>
              <a:rPr lang="en-US"/>
              <a:t>目的: 確認系統或元件滿足利益相關者的需求和意圖。</a:t>
            </a:r>
          </a:p>
          <a:p>
            <a:r>
              <a:rPr lang="en-US"/>
              <a:t>主要活動: 進行驗證活動。</a:t>
            </a:r>
          </a:p>
          <a:p>
            <a:r>
              <a:rPr lang="en-US"/>
              <a:t>12.	Operation Process (頁面 98-100)</a:t>
            </a:r>
          </a:p>
          <a:p>
            <a:r>
              <a:rPr lang="en-US"/>
              <a:t>目的: 使用系統或元件執行其功能。</a:t>
            </a:r>
          </a:p>
          <a:p>
            <a:r>
              <a:rPr lang="en-US"/>
              <a:t>主要活動: 操作系統或元件。</a:t>
            </a:r>
          </a:p>
          <a:p>
            <a:r>
              <a:rPr lang="en-US"/>
              <a:t>13.	Maintenance Process (頁面 101-103)</a:t>
            </a:r>
          </a:p>
          <a:p>
            <a:r>
              <a:rPr lang="en-US"/>
              <a:t>目的: 保持系統或元件的可用性。</a:t>
            </a:r>
          </a:p>
          <a:p>
            <a:r>
              <a:rPr lang="en-US"/>
              <a:t>主要活動: 進行維護活動。</a:t>
            </a:r>
          </a:p>
          <a:p>
            <a:r>
              <a:rPr lang="en-US"/>
              <a:t>14.	Disposal Process (頁面 104-106)</a:t>
            </a:r>
          </a:p>
          <a:p>
            <a:r>
              <a:rPr lang="en-US"/>
              <a:t>目的: 終止系統或元件的存在或使用。</a:t>
            </a:r>
          </a:p>
          <a:p>
            <a:r>
              <a:rPr lang="en-US"/>
              <a:t>主要活動: 處置系統或元件。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定義軟體系統的需求，將這些需求轉化為有效的產品，並允許在必要時一致地重現該產品，使用該產品提供所需的服務，維持這些服務的提供，並在產品退役時處置該產品。這些流程確保軟體系統和服務具有時效性和可用性，成本效益，功能性，可靠性，可維護性，可生產性，可用性和其他由獲取和供應組織所要求的質量，主要包括十四個部分</a:t>
            </a:r>
          </a:p>
          <a:p>
            <a:endParaRPr lang="en-US"/>
          </a:p>
          <a:p>
            <a:r>
              <a:rPr lang="en-US"/>
              <a:t>1.	Business or Mission Analysis Process (頁面 64-65)</a:t>
            </a:r>
          </a:p>
          <a:p>
            <a:r>
              <a:rPr lang="en-US"/>
              <a:t>目的: 定義業務或任務的問題或機會，描述解決方案空間。</a:t>
            </a:r>
          </a:p>
          <a:p>
            <a:r>
              <a:rPr lang="en-US"/>
              <a:t>主要活動: 定義業務或任務的問題或機會，描述解決方案空間，確定和評估解決方案。</a:t>
            </a:r>
          </a:p>
          <a:p>
            <a:r>
              <a:rPr lang="en-US"/>
              <a:t>2.	Stakeholder Needs and Requirements Definition Process (頁面 66-70)</a:t>
            </a:r>
          </a:p>
          <a:p>
            <a:r>
              <a:rPr lang="en-US"/>
              <a:t>目的: 識別利益相關者的需求和要求。</a:t>
            </a:r>
          </a:p>
          <a:p>
            <a:r>
              <a:rPr lang="en-US"/>
              <a:t>主要活動: 識別利益相關者，收集和紀錄需求，確認和驗證需求。</a:t>
            </a:r>
          </a:p>
          <a:p>
            <a:r>
              <a:rPr lang="en-US"/>
              <a:t>3.	System/Software Requirements Definition Process (頁面 71-73)</a:t>
            </a:r>
          </a:p>
          <a:p>
            <a:r>
              <a:rPr lang="en-US"/>
              <a:t>目的: 定義系統或元件描述，包括界面、功能和邊界。</a:t>
            </a:r>
          </a:p>
          <a:p>
            <a:r>
              <a:rPr lang="en-US"/>
              <a:t>主要活動: 定義軟體系統或元件的功能，分析系統/軟體要求。</a:t>
            </a:r>
          </a:p>
          <a:p>
            <a:r>
              <a:rPr lang="en-US"/>
              <a:t>4.	Architecture Definition Process (頁面 79)</a:t>
            </a:r>
          </a:p>
          <a:p>
            <a:r>
              <a:rPr lang="en-US"/>
              <a:t>目的: 提供足夠詳細的數據和信息，以便根據系統架構的模型和視圖進行實施。</a:t>
            </a:r>
          </a:p>
          <a:p>
            <a:r>
              <a:rPr lang="en-US"/>
              <a:t>主要活動: 根據利益相關者的關注點確定架構。</a:t>
            </a:r>
          </a:p>
          <a:p>
            <a:r>
              <a:rPr lang="en-US"/>
              <a:t>5.	Design Definition Process (頁面 79)</a:t>
            </a:r>
          </a:p>
          <a:p>
            <a:r>
              <a:rPr lang="en-US"/>
              <a:t>目的: 描述將實現軟體要求的軟體項目。</a:t>
            </a:r>
          </a:p>
          <a:p>
            <a:r>
              <a:rPr lang="en-US"/>
              <a:t>主要活動: 開發和基線軟體架構設計。</a:t>
            </a:r>
          </a:p>
          <a:p>
            <a:r>
              <a:rPr lang="en-US"/>
              <a:t>6.	System Analysis Process (頁面 80-82)</a:t>
            </a:r>
          </a:p>
          <a:p>
            <a:r>
              <a:rPr lang="en-US"/>
              <a:t>目的: 確定系統或元件是否能夠在指定的操作環境中滿足要求。</a:t>
            </a:r>
          </a:p>
          <a:p>
            <a:r>
              <a:rPr lang="en-US"/>
              <a:t>主要活動: 分析系統或元件的性能。</a:t>
            </a:r>
          </a:p>
          <a:p>
            <a:r>
              <a:rPr lang="en-US"/>
              <a:t>7.	Implementation Process (頁面 83-85)</a:t>
            </a:r>
          </a:p>
          <a:p>
            <a:r>
              <a:rPr lang="en-US"/>
              <a:t>目的: 實現系統或元件的設計。</a:t>
            </a:r>
          </a:p>
          <a:p>
            <a:r>
              <a:rPr lang="en-US"/>
              <a:t>主要活動: 實現系統或元件的設計。</a:t>
            </a:r>
          </a:p>
          <a:p>
            <a:r>
              <a:rPr lang="en-US"/>
              <a:t>8.	Integration Process (頁面 86-88)</a:t>
            </a:r>
          </a:p>
          <a:p>
            <a:r>
              <a:rPr lang="en-US"/>
              <a:t>目的: 組合部分或元件以形成完整的系統或元件。</a:t>
            </a:r>
          </a:p>
          <a:p>
            <a:r>
              <a:rPr lang="en-US"/>
              <a:t>主要活動: 組合部分或元件。</a:t>
            </a:r>
          </a:p>
          <a:p>
            <a:r>
              <a:rPr lang="en-US"/>
              <a:t>9.	Verification Process (頁面 89-91)</a:t>
            </a:r>
          </a:p>
          <a:p>
            <a:r>
              <a:rPr lang="en-US"/>
              <a:t>目的: 確認系統或元件的產品、服務或系統（或元件）的結果滿足要求。</a:t>
            </a:r>
          </a:p>
          <a:p>
            <a:r>
              <a:rPr lang="en-US"/>
              <a:t>主要活動: 進行驗證活動。</a:t>
            </a:r>
          </a:p>
          <a:p>
            <a:r>
              <a:rPr lang="en-US"/>
              <a:t>10.	Transition Process (頁面 92-94)</a:t>
            </a:r>
          </a:p>
          <a:p>
            <a:r>
              <a:rPr lang="en-US"/>
              <a:t>目的: 將系統或元件轉移到受控的操作環境。</a:t>
            </a:r>
          </a:p>
          <a:p>
            <a:r>
              <a:rPr lang="en-US"/>
              <a:t>主要活動: 轉移系統或元件。</a:t>
            </a:r>
          </a:p>
          <a:p>
            <a:r>
              <a:rPr lang="en-US"/>
              <a:t>11.	Validation Process (頁面 95-97)</a:t>
            </a:r>
          </a:p>
          <a:p>
            <a:r>
              <a:rPr lang="en-US"/>
              <a:t>目的: 確認系統或元件滿足利益相關者的需求和意圖。</a:t>
            </a:r>
          </a:p>
          <a:p>
            <a:r>
              <a:rPr lang="en-US"/>
              <a:t>主要活動: 進行驗證活動。</a:t>
            </a:r>
          </a:p>
          <a:p>
            <a:r>
              <a:rPr lang="en-US"/>
              <a:t>12.	Operation Process (頁面 98-100)</a:t>
            </a:r>
          </a:p>
          <a:p>
            <a:r>
              <a:rPr lang="en-US"/>
              <a:t>目的: 使用系統或元件執行其功能。</a:t>
            </a:r>
          </a:p>
          <a:p>
            <a:r>
              <a:rPr lang="en-US"/>
              <a:t>主要活動: 操作系統或元件。</a:t>
            </a:r>
          </a:p>
          <a:p>
            <a:r>
              <a:rPr lang="en-US"/>
              <a:t>13.	Maintenance Process (頁面 101-103)</a:t>
            </a:r>
          </a:p>
          <a:p>
            <a:r>
              <a:rPr lang="en-US"/>
              <a:t>目的: 保持系統或元件的可用性。</a:t>
            </a:r>
          </a:p>
          <a:p>
            <a:r>
              <a:rPr lang="en-US"/>
              <a:t>主要活動: 進行維護活動。</a:t>
            </a:r>
          </a:p>
          <a:p>
            <a:r>
              <a:rPr lang="en-US"/>
              <a:t>14.	Disposal Process (頁面 104-106)</a:t>
            </a:r>
          </a:p>
          <a:p>
            <a:r>
              <a:rPr lang="en-US"/>
              <a:t>目的: 終止系統或元件的存在或使用。</a:t>
            </a:r>
          </a:p>
          <a:p>
            <a:r>
              <a:rPr lang="en-US"/>
              <a:t>主要活動: 處置系統或元件。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定義軟體系統的需求，將這些需求轉化為有效的產品，並允許在必要時一致地重現該產品，使用該產品提供所需的服務，維持這些服務的提供，並在產品退役時處置該產品。這些流程確保軟體系統和服務具有時效性和可用性，成本效益，功能性，可靠性，可維護性，可生產性，可用性和其他由獲取和供應組織所要求的質量，主要包括十四個部分</a:t>
            </a:r>
          </a:p>
          <a:p>
            <a:endParaRPr lang="en-US"/>
          </a:p>
          <a:p>
            <a:r>
              <a:rPr lang="en-US"/>
              <a:t>1.	Business or Mission Analysis Process (頁面 64-65)</a:t>
            </a:r>
          </a:p>
          <a:p>
            <a:r>
              <a:rPr lang="en-US"/>
              <a:t>目的: 定義業務或任務的問題或機會，描述解決方案空間。</a:t>
            </a:r>
          </a:p>
          <a:p>
            <a:r>
              <a:rPr lang="en-US"/>
              <a:t>主要活動: 定義業務或任務的問題或機會，描述解決方案空間，確定和評估解決方案。</a:t>
            </a:r>
          </a:p>
          <a:p>
            <a:r>
              <a:rPr lang="en-US"/>
              <a:t>2.	Stakeholder Needs and Requirements Definition Process (頁面 66-70)</a:t>
            </a:r>
          </a:p>
          <a:p>
            <a:r>
              <a:rPr lang="en-US"/>
              <a:t>目的: 識別利益相關者的需求和要求。</a:t>
            </a:r>
          </a:p>
          <a:p>
            <a:r>
              <a:rPr lang="en-US"/>
              <a:t>主要活動: 識別利益相關者，收集和紀錄需求，確認和驗證需求。</a:t>
            </a:r>
          </a:p>
          <a:p>
            <a:r>
              <a:rPr lang="en-US"/>
              <a:t>3.	System/Software Requirements Definition Process (頁面 71-73)</a:t>
            </a:r>
          </a:p>
          <a:p>
            <a:r>
              <a:rPr lang="en-US"/>
              <a:t>目的: 定義系統或元件描述，包括界面、功能和邊界。</a:t>
            </a:r>
          </a:p>
          <a:p>
            <a:r>
              <a:rPr lang="en-US"/>
              <a:t>主要活動: 定義軟體系統或元件的功能，分析系統/軟體要求。</a:t>
            </a:r>
          </a:p>
          <a:p>
            <a:r>
              <a:rPr lang="en-US"/>
              <a:t>4.	Architecture Definition Process (頁面 79)</a:t>
            </a:r>
          </a:p>
          <a:p>
            <a:r>
              <a:rPr lang="en-US"/>
              <a:t>目的: 提供足夠詳細的數據和信息，以便根據系統架構的模型和視圖進行實施。</a:t>
            </a:r>
          </a:p>
          <a:p>
            <a:r>
              <a:rPr lang="en-US"/>
              <a:t>主要活動: 根據利益相關者的關注點確定架構。</a:t>
            </a:r>
          </a:p>
          <a:p>
            <a:r>
              <a:rPr lang="en-US"/>
              <a:t>5.	Design Definition Process (頁面 79)</a:t>
            </a:r>
          </a:p>
          <a:p>
            <a:r>
              <a:rPr lang="en-US"/>
              <a:t>目的: 描述將實現軟體要求的軟體項目。</a:t>
            </a:r>
          </a:p>
          <a:p>
            <a:r>
              <a:rPr lang="en-US"/>
              <a:t>主要活動: 開發和基線軟體架構設計。</a:t>
            </a:r>
          </a:p>
          <a:p>
            <a:r>
              <a:rPr lang="en-US"/>
              <a:t>6.	System Analysis Process (頁面 80-82)</a:t>
            </a:r>
          </a:p>
          <a:p>
            <a:r>
              <a:rPr lang="en-US"/>
              <a:t>目的: 確定系統或元件是否能夠在指定的操作環境中滿足要求。</a:t>
            </a:r>
          </a:p>
          <a:p>
            <a:r>
              <a:rPr lang="en-US"/>
              <a:t>主要活動: 分析系統或元件的性能。</a:t>
            </a:r>
          </a:p>
          <a:p>
            <a:r>
              <a:rPr lang="en-US"/>
              <a:t>7.	Implementation Process (頁面 83-85)</a:t>
            </a:r>
          </a:p>
          <a:p>
            <a:r>
              <a:rPr lang="en-US"/>
              <a:t>目的: 實現系統或元件的設計。</a:t>
            </a:r>
          </a:p>
          <a:p>
            <a:r>
              <a:rPr lang="en-US"/>
              <a:t>主要活動: 實現系統或元件的設計。</a:t>
            </a:r>
          </a:p>
          <a:p>
            <a:r>
              <a:rPr lang="en-US"/>
              <a:t>8.	Integration Process (頁面 86-88)</a:t>
            </a:r>
          </a:p>
          <a:p>
            <a:r>
              <a:rPr lang="en-US"/>
              <a:t>目的: 組合部分或元件以形成完整的系統或元件。</a:t>
            </a:r>
          </a:p>
          <a:p>
            <a:r>
              <a:rPr lang="en-US"/>
              <a:t>主要活動: 組合部分或元件。</a:t>
            </a:r>
          </a:p>
          <a:p>
            <a:r>
              <a:rPr lang="en-US"/>
              <a:t>9.	Verification Process (頁面 89-91)</a:t>
            </a:r>
          </a:p>
          <a:p>
            <a:r>
              <a:rPr lang="en-US"/>
              <a:t>目的: 確認系統或元件的產品、服務或系統（或元件）的結果滿足要求。</a:t>
            </a:r>
          </a:p>
          <a:p>
            <a:r>
              <a:rPr lang="en-US"/>
              <a:t>主要活動: 進行驗證活動。</a:t>
            </a:r>
          </a:p>
          <a:p>
            <a:r>
              <a:rPr lang="en-US"/>
              <a:t>10.	Transition Process (頁面 92-94)</a:t>
            </a:r>
          </a:p>
          <a:p>
            <a:r>
              <a:rPr lang="en-US"/>
              <a:t>目的: 將系統或元件轉移到受控的操作環境。</a:t>
            </a:r>
          </a:p>
          <a:p>
            <a:r>
              <a:rPr lang="en-US"/>
              <a:t>主要活動: 轉移系統或元件。</a:t>
            </a:r>
          </a:p>
          <a:p>
            <a:r>
              <a:rPr lang="en-US"/>
              <a:t>11.	Validation Process (頁面 95-97)</a:t>
            </a:r>
          </a:p>
          <a:p>
            <a:r>
              <a:rPr lang="en-US"/>
              <a:t>目的: 確認系統或元件滿足利益相關者的需求和意圖。</a:t>
            </a:r>
          </a:p>
          <a:p>
            <a:r>
              <a:rPr lang="en-US"/>
              <a:t>主要活動: 進行驗證活動。</a:t>
            </a:r>
          </a:p>
          <a:p>
            <a:r>
              <a:rPr lang="en-US"/>
              <a:t>12.	Operation Process (頁面 98-100)</a:t>
            </a:r>
          </a:p>
          <a:p>
            <a:r>
              <a:rPr lang="en-US"/>
              <a:t>目的: 使用系統或元件執行其功能。</a:t>
            </a:r>
          </a:p>
          <a:p>
            <a:r>
              <a:rPr lang="en-US"/>
              <a:t>主要活動: 操作系統或元件。</a:t>
            </a:r>
          </a:p>
          <a:p>
            <a:r>
              <a:rPr lang="en-US"/>
              <a:t>13.	Maintenance Process (頁面 101-103)</a:t>
            </a:r>
          </a:p>
          <a:p>
            <a:r>
              <a:rPr lang="en-US"/>
              <a:t>目的: 保持系統或元件的可用性。</a:t>
            </a:r>
          </a:p>
          <a:p>
            <a:r>
              <a:rPr lang="en-US"/>
              <a:t>主要活動: 進行維護活動。</a:t>
            </a:r>
          </a:p>
          <a:p>
            <a:r>
              <a:rPr lang="en-US"/>
              <a:t>14.	Disposal Process (頁面 104-106)</a:t>
            </a:r>
          </a:p>
          <a:p>
            <a:r>
              <a:rPr lang="en-US"/>
              <a:t>目的: 終止系統或元件的存在或使用。</a:t>
            </a:r>
          </a:p>
          <a:p>
            <a:r>
              <a:rPr lang="en-US"/>
              <a:t>主要活動: 處置系統或元件。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定義軟體系統的需求，將這些需求轉化為有效的產品，並允許在必要時一致地重現該產品，使用該產品提供所需的服務，維持這些服務的提供，並在產品退役時處置該產品。這些流程確保軟體系統和服務具有時效性和可用性，成本效益，功能性，可靠性，可維護性，可生產性，可用性和其他由獲取和供應組織所要求的質量，主要包括十四個部分</a:t>
            </a:r>
          </a:p>
          <a:p>
            <a:endParaRPr lang="en-US"/>
          </a:p>
          <a:p>
            <a:r>
              <a:rPr lang="en-US"/>
              <a:t>1.	Business or Mission Analysis Process (頁面 64-65)</a:t>
            </a:r>
          </a:p>
          <a:p>
            <a:r>
              <a:rPr lang="en-US"/>
              <a:t>目的: 定義業務或任務的問題或機會，描述解決方案空間。</a:t>
            </a:r>
          </a:p>
          <a:p>
            <a:r>
              <a:rPr lang="en-US"/>
              <a:t>主要活動: 定義業務或任務的問題或機會，描述解決方案空間，確定和評估解決方案。</a:t>
            </a:r>
          </a:p>
          <a:p>
            <a:r>
              <a:rPr lang="en-US"/>
              <a:t>2.	Stakeholder Needs and Requirements Definition Process (頁面 66-70)</a:t>
            </a:r>
          </a:p>
          <a:p>
            <a:r>
              <a:rPr lang="en-US"/>
              <a:t>目的: 識別利益相關者的需求和要求。</a:t>
            </a:r>
          </a:p>
          <a:p>
            <a:r>
              <a:rPr lang="en-US"/>
              <a:t>主要活動: 識別利益相關者，收集和紀錄需求，確認和驗證需求。</a:t>
            </a:r>
          </a:p>
          <a:p>
            <a:r>
              <a:rPr lang="en-US"/>
              <a:t>3.	System/Software Requirements Definition Process (頁面 71-73)</a:t>
            </a:r>
          </a:p>
          <a:p>
            <a:r>
              <a:rPr lang="en-US"/>
              <a:t>目的: 定義系統或元件描述，包括界面、功能和邊界。</a:t>
            </a:r>
          </a:p>
          <a:p>
            <a:r>
              <a:rPr lang="en-US"/>
              <a:t>主要活動: 定義軟體系統或元件的功能，分析系統/軟體要求。</a:t>
            </a:r>
          </a:p>
          <a:p>
            <a:r>
              <a:rPr lang="en-US"/>
              <a:t>4.	Architecture Definition Process (頁面 79)</a:t>
            </a:r>
          </a:p>
          <a:p>
            <a:r>
              <a:rPr lang="en-US"/>
              <a:t>目的: 提供足夠詳細的數據和信息，以便根據系統架構的模型和視圖進行實施。</a:t>
            </a:r>
          </a:p>
          <a:p>
            <a:r>
              <a:rPr lang="en-US"/>
              <a:t>主要活動: 根據利益相關者的關注點確定架構。</a:t>
            </a:r>
          </a:p>
          <a:p>
            <a:r>
              <a:rPr lang="en-US"/>
              <a:t>5.	Design Definition Process (頁面 79)</a:t>
            </a:r>
          </a:p>
          <a:p>
            <a:r>
              <a:rPr lang="en-US"/>
              <a:t>目的: 描述將實現軟體要求的軟體項目。</a:t>
            </a:r>
          </a:p>
          <a:p>
            <a:r>
              <a:rPr lang="en-US"/>
              <a:t>主要活動: 開發和基線軟體架構設計。</a:t>
            </a:r>
          </a:p>
          <a:p>
            <a:r>
              <a:rPr lang="en-US"/>
              <a:t>6.	System Analysis Process (頁面 80-82)</a:t>
            </a:r>
          </a:p>
          <a:p>
            <a:r>
              <a:rPr lang="en-US"/>
              <a:t>目的: 確定系統或元件是否能夠在指定的操作環境中滿足要求。</a:t>
            </a:r>
          </a:p>
          <a:p>
            <a:r>
              <a:rPr lang="en-US"/>
              <a:t>主要活動: 分析系統或元件的性能。</a:t>
            </a:r>
          </a:p>
          <a:p>
            <a:r>
              <a:rPr lang="en-US"/>
              <a:t>7.	Implementation Process (頁面 83-85)</a:t>
            </a:r>
          </a:p>
          <a:p>
            <a:r>
              <a:rPr lang="en-US"/>
              <a:t>目的: 實現系統或元件的設計。</a:t>
            </a:r>
          </a:p>
          <a:p>
            <a:r>
              <a:rPr lang="en-US"/>
              <a:t>主要活動: 實現系統或元件的設計。</a:t>
            </a:r>
          </a:p>
          <a:p>
            <a:r>
              <a:rPr lang="en-US"/>
              <a:t>8.	Integration Process (頁面 86-88)</a:t>
            </a:r>
          </a:p>
          <a:p>
            <a:r>
              <a:rPr lang="en-US"/>
              <a:t>目的: 組合部分或元件以形成完整的系統或元件。</a:t>
            </a:r>
          </a:p>
          <a:p>
            <a:r>
              <a:rPr lang="en-US"/>
              <a:t>主要活動: 組合部分或元件。</a:t>
            </a:r>
          </a:p>
          <a:p>
            <a:r>
              <a:rPr lang="en-US"/>
              <a:t>9.	Verification Process (頁面 89-91)</a:t>
            </a:r>
          </a:p>
          <a:p>
            <a:r>
              <a:rPr lang="en-US"/>
              <a:t>目的: 確認系統或元件的產品、服務或系統（或元件）的結果滿足要求。</a:t>
            </a:r>
          </a:p>
          <a:p>
            <a:r>
              <a:rPr lang="en-US"/>
              <a:t>主要活動: 進行驗證活動。</a:t>
            </a:r>
          </a:p>
          <a:p>
            <a:r>
              <a:rPr lang="en-US"/>
              <a:t>10.	Transition Process (頁面 92-94)</a:t>
            </a:r>
          </a:p>
          <a:p>
            <a:r>
              <a:rPr lang="en-US"/>
              <a:t>目的: 將系統或元件轉移到受控的操作環境。</a:t>
            </a:r>
          </a:p>
          <a:p>
            <a:r>
              <a:rPr lang="en-US"/>
              <a:t>主要活動: 轉移系統或元件。</a:t>
            </a:r>
          </a:p>
          <a:p>
            <a:r>
              <a:rPr lang="en-US"/>
              <a:t>11.	Validation Process (頁面 95-97)</a:t>
            </a:r>
          </a:p>
          <a:p>
            <a:r>
              <a:rPr lang="en-US"/>
              <a:t>目的: 確認系統或元件滿足利益相關者的需求和意圖。</a:t>
            </a:r>
          </a:p>
          <a:p>
            <a:r>
              <a:rPr lang="en-US"/>
              <a:t>主要活動: 進行驗證活動。</a:t>
            </a:r>
          </a:p>
          <a:p>
            <a:r>
              <a:rPr lang="en-US"/>
              <a:t>12.	Operation Process (頁面 98-100)</a:t>
            </a:r>
          </a:p>
          <a:p>
            <a:r>
              <a:rPr lang="en-US"/>
              <a:t>目的: 使用系統或元件執行其功能。</a:t>
            </a:r>
          </a:p>
          <a:p>
            <a:r>
              <a:rPr lang="en-US"/>
              <a:t>主要活動: 操作系統或元件。</a:t>
            </a:r>
          </a:p>
          <a:p>
            <a:r>
              <a:rPr lang="en-US"/>
              <a:t>13.	Maintenance Process (頁面 101-103)</a:t>
            </a:r>
          </a:p>
          <a:p>
            <a:r>
              <a:rPr lang="en-US"/>
              <a:t>目的: 保持系統或元件的可用性。</a:t>
            </a:r>
          </a:p>
          <a:p>
            <a:r>
              <a:rPr lang="en-US"/>
              <a:t>主要活動: 進行維護活動。</a:t>
            </a:r>
          </a:p>
          <a:p>
            <a:r>
              <a:rPr lang="en-US"/>
              <a:t>14.	Disposal Process (頁面 104-106)</a:t>
            </a:r>
          </a:p>
          <a:p>
            <a:r>
              <a:rPr lang="en-US"/>
              <a:t>目的: 終止系統或元件的存在或使用。</a:t>
            </a:r>
          </a:p>
          <a:p>
            <a:r>
              <a:rPr lang="en-US"/>
              <a:t>主要活動: 處置系統或元件。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定義軟體系統的需求，將這些需求轉化為有效的產品，並允許在必要時一致地重現該產品，使用該產品提供所需的服務，維持這些服務的提供，並在產品退役時處置該產品。這些流程確保軟體系統和服務具有時效性和可用性，成本效益，功能性，可靠性，可維護性，可生產性，可用性和其他由獲取和供應組織所要求的質量，主要包括十四個部分</a:t>
            </a:r>
          </a:p>
          <a:p>
            <a:endParaRPr lang="en-US"/>
          </a:p>
          <a:p>
            <a:r>
              <a:rPr lang="en-US"/>
              <a:t>1.	Business or Mission Analysis Process (頁面 64-65)</a:t>
            </a:r>
          </a:p>
          <a:p>
            <a:r>
              <a:rPr lang="en-US"/>
              <a:t>目的: 定義業務或任務的問題或機會，描述解決方案空間。</a:t>
            </a:r>
          </a:p>
          <a:p>
            <a:r>
              <a:rPr lang="en-US"/>
              <a:t>主要活動: 定義業務或任務的問題或機會，描述解決方案空間，確定和評估解決方案。</a:t>
            </a:r>
          </a:p>
          <a:p>
            <a:r>
              <a:rPr lang="en-US"/>
              <a:t>2.	Stakeholder Needs and Requirements Definition Process (頁面 66-70)</a:t>
            </a:r>
          </a:p>
          <a:p>
            <a:r>
              <a:rPr lang="en-US"/>
              <a:t>目的: 識別利益相關者的需求和要求。</a:t>
            </a:r>
          </a:p>
          <a:p>
            <a:r>
              <a:rPr lang="en-US"/>
              <a:t>主要活動: 識別利益相關者，收集和紀錄需求，確認和驗證需求。</a:t>
            </a:r>
          </a:p>
          <a:p>
            <a:r>
              <a:rPr lang="en-US"/>
              <a:t>3.	System/Software Requirements Definition Process (頁面 71-73)</a:t>
            </a:r>
          </a:p>
          <a:p>
            <a:r>
              <a:rPr lang="en-US"/>
              <a:t>目的: 定義系統或元件描述，包括界面、功能和邊界。</a:t>
            </a:r>
          </a:p>
          <a:p>
            <a:r>
              <a:rPr lang="en-US"/>
              <a:t>主要活動: 定義軟體系統或元件的功能，分析系統/軟體要求。</a:t>
            </a:r>
          </a:p>
          <a:p>
            <a:r>
              <a:rPr lang="en-US"/>
              <a:t>4.	Architecture Definition Process (頁面 79)</a:t>
            </a:r>
          </a:p>
          <a:p>
            <a:r>
              <a:rPr lang="en-US"/>
              <a:t>目的: 提供足夠詳細的數據和信息，以便根據系統架構的模型和視圖進行實施。</a:t>
            </a:r>
          </a:p>
          <a:p>
            <a:r>
              <a:rPr lang="en-US"/>
              <a:t>主要活動: 根據利益相關者的關注點確定架構。</a:t>
            </a:r>
          </a:p>
          <a:p>
            <a:r>
              <a:rPr lang="en-US"/>
              <a:t>5.	Design Definition Process (頁面 79)</a:t>
            </a:r>
          </a:p>
          <a:p>
            <a:r>
              <a:rPr lang="en-US"/>
              <a:t>目的: 描述將實現軟體要求的軟體項目。</a:t>
            </a:r>
          </a:p>
          <a:p>
            <a:r>
              <a:rPr lang="en-US"/>
              <a:t>主要活動: 開發和基線軟體架構設計。</a:t>
            </a:r>
          </a:p>
          <a:p>
            <a:r>
              <a:rPr lang="en-US"/>
              <a:t>6.	System Analysis Process (頁面 80-82)</a:t>
            </a:r>
          </a:p>
          <a:p>
            <a:r>
              <a:rPr lang="en-US"/>
              <a:t>目的: 確定系統或元件是否能夠在指定的操作環境中滿足要求。</a:t>
            </a:r>
          </a:p>
          <a:p>
            <a:r>
              <a:rPr lang="en-US"/>
              <a:t>主要活動: 分析系統或元件的性能。</a:t>
            </a:r>
          </a:p>
          <a:p>
            <a:r>
              <a:rPr lang="en-US"/>
              <a:t>7.	Implementation Process (頁面 83-85)</a:t>
            </a:r>
          </a:p>
          <a:p>
            <a:r>
              <a:rPr lang="en-US"/>
              <a:t>目的: 實現系統或元件的設計。</a:t>
            </a:r>
          </a:p>
          <a:p>
            <a:r>
              <a:rPr lang="en-US"/>
              <a:t>主要活動: 實現系統或元件的設計。</a:t>
            </a:r>
          </a:p>
          <a:p>
            <a:r>
              <a:rPr lang="en-US"/>
              <a:t>8.	Integration Process (頁面 86-88)</a:t>
            </a:r>
          </a:p>
          <a:p>
            <a:r>
              <a:rPr lang="en-US"/>
              <a:t>目的: 組合部分或元件以形成完整的系統或元件。</a:t>
            </a:r>
          </a:p>
          <a:p>
            <a:r>
              <a:rPr lang="en-US"/>
              <a:t>主要活動: 組合部分或元件。</a:t>
            </a:r>
          </a:p>
          <a:p>
            <a:r>
              <a:rPr lang="en-US"/>
              <a:t>9.	Verification Process (頁面 89-91)</a:t>
            </a:r>
          </a:p>
          <a:p>
            <a:r>
              <a:rPr lang="en-US"/>
              <a:t>目的: 確認系統或元件的產品、服務或系統（或元件）的結果滿足要求。</a:t>
            </a:r>
          </a:p>
          <a:p>
            <a:r>
              <a:rPr lang="en-US"/>
              <a:t>主要活動: 進行驗證活動。</a:t>
            </a:r>
          </a:p>
          <a:p>
            <a:r>
              <a:rPr lang="en-US"/>
              <a:t>10.	Transition Process (頁面 92-94)</a:t>
            </a:r>
          </a:p>
          <a:p>
            <a:r>
              <a:rPr lang="en-US"/>
              <a:t>目的: 將系統或元件轉移到受控的操作環境。</a:t>
            </a:r>
          </a:p>
          <a:p>
            <a:r>
              <a:rPr lang="en-US"/>
              <a:t>主要活動: 轉移系統或元件。</a:t>
            </a:r>
          </a:p>
          <a:p>
            <a:r>
              <a:rPr lang="en-US"/>
              <a:t>11.	Validation Process (頁面 95-97)</a:t>
            </a:r>
          </a:p>
          <a:p>
            <a:r>
              <a:rPr lang="en-US"/>
              <a:t>目的: 確認系統或元件滿足利益相關者的需求和意圖。</a:t>
            </a:r>
          </a:p>
          <a:p>
            <a:r>
              <a:rPr lang="en-US"/>
              <a:t>主要活動: 進行驗證活動。</a:t>
            </a:r>
          </a:p>
          <a:p>
            <a:r>
              <a:rPr lang="en-US"/>
              <a:t>12.	Operation Process (頁面 98-100)</a:t>
            </a:r>
          </a:p>
          <a:p>
            <a:r>
              <a:rPr lang="en-US"/>
              <a:t>目的: 使用系統或元件執行其功能。</a:t>
            </a:r>
          </a:p>
          <a:p>
            <a:r>
              <a:rPr lang="en-US"/>
              <a:t>主要活動: 操作系統或元件。</a:t>
            </a:r>
          </a:p>
          <a:p>
            <a:r>
              <a:rPr lang="en-US"/>
              <a:t>13.	Maintenance Process (頁面 101-103)</a:t>
            </a:r>
          </a:p>
          <a:p>
            <a:r>
              <a:rPr lang="en-US"/>
              <a:t>目的: 保持系統或元件的可用性。</a:t>
            </a:r>
          </a:p>
          <a:p>
            <a:r>
              <a:rPr lang="en-US"/>
              <a:t>主要活動: 進行維護活動。</a:t>
            </a:r>
          </a:p>
          <a:p>
            <a:r>
              <a:rPr lang="en-US"/>
              <a:t>14.	Disposal Process (頁面 104-106)</a:t>
            </a:r>
          </a:p>
          <a:p>
            <a:r>
              <a:rPr lang="en-US"/>
              <a:t>目的: 終止系統或元件的存在或使用。</a:t>
            </a:r>
          </a:p>
          <a:p>
            <a:r>
              <a:rPr lang="en-US"/>
              <a:t>主要活動: 處置系統或元件。</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這份國際標準的過程、活動和任務也可以在獲取包含軟體的系統時應用，無論是單獨應用還是與ISO/IEC/IEEE 15288《系統和軟體工程--系統生命週期過程》一起使用。然而，很少遇到一個複雜的系統沒有軟體，所有軟體系統都需要物理系統組件（硬體）來運作，無論是作為軟體系統的一部分還是作為一個啟用系統或基礎設施。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此外，使用合適的指標和工具進行持續的監督和評估也是必要的，並根據這些監督和評估的結果進行必要的調整和改進，以確保流程的持續改善和效率。大致可以依據以下順序: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項目準備和計劃：</a:t>
            </a:r>
          </a:p>
          <a:p>
            <a:r>
              <a:rPr lang="en-US"/>
              <a:t>進行組織和項目的初始評估。</a:t>
            </a:r>
          </a:p>
          <a:p>
            <a:r>
              <a:rPr lang="en-US"/>
              <a:t>制定實施ISO/IEC 12207的策略和計劃。</a:t>
            </a:r>
          </a:p>
          <a:p>
            <a:r>
              <a:rPr lang="en-US"/>
              <a:t>2. 定義和實施生命週期過程：</a:t>
            </a:r>
          </a:p>
          <a:p>
            <a:r>
              <a:rPr lang="en-US"/>
              <a:t>根據ISO/IEC 12207標準，定義和實施適合的生命週期過程。</a:t>
            </a:r>
          </a:p>
          <a:p>
            <a:r>
              <a:rPr lang="en-US"/>
              <a:t>3. 確保一致性：</a:t>
            </a:r>
          </a:p>
          <a:p>
            <a:r>
              <a:rPr lang="en-US"/>
              <a:t>確保生命週期過程符合ISO/IEC 12207的要求。</a:t>
            </a:r>
          </a:p>
          <a:p>
            <a:r>
              <a:rPr lang="en-US"/>
              <a:t>進行內部和外部的審核和評估。</a:t>
            </a:r>
          </a:p>
          <a:p>
            <a:r>
              <a:rPr lang="en-US"/>
              <a:t>4. 培訓和發展：</a:t>
            </a:r>
          </a:p>
          <a:p>
            <a:r>
              <a:rPr lang="en-US"/>
              <a:t>為團隊成員提供相關的培訓和發展機會。</a:t>
            </a:r>
          </a:p>
          <a:p>
            <a:r>
              <a:rPr lang="en-US"/>
              <a:t>確保團隊了解和掌握標準的要求和指南。</a:t>
            </a:r>
          </a:p>
          <a:p>
            <a:r>
              <a:rPr lang="en-US"/>
              <a:t>5. 實施和監控：</a:t>
            </a:r>
          </a:p>
          <a:p>
            <a:r>
              <a:rPr lang="en-US"/>
              <a:t>按照計劃，開始實施和監控生命週期過程。</a:t>
            </a:r>
          </a:p>
          <a:p>
            <a:r>
              <a:rPr lang="en-US"/>
              <a:t>使用適當的工具和技術來監控實施的效果和進度。</a:t>
            </a:r>
          </a:p>
          <a:p>
            <a:r>
              <a:rPr lang="en-US"/>
              <a:t>6. 收集反饋和進行改進：</a:t>
            </a:r>
          </a:p>
          <a:p>
            <a:r>
              <a:rPr lang="en-US"/>
              <a:t>收集和管理來自所有相關人員的反饋和建議。</a:t>
            </a:r>
          </a:p>
          <a:p>
            <a:r>
              <a:rPr lang="en-US"/>
              <a:t>基於反饋和結果，進行持續的改進和優化。</a:t>
            </a:r>
          </a:p>
          <a:p>
            <a:r>
              <a:rPr lang="en-US"/>
              <a:t>8. 持續監督和改進：</a:t>
            </a:r>
          </a:p>
          <a:p>
            <a:r>
              <a:rPr lang="en-US"/>
              <a:t>使用適當的指標和工具來持續監督和評估生命週期過程的效果。</a:t>
            </a:r>
          </a:p>
          <a:p>
            <a:r>
              <a:rPr lang="en-US"/>
              <a:t>根據監督和評估的結果，進行必要的調整和改進。</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範圍</a:t>
            </a:r>
          </a:p>
          <a:p>
            <a:r>
              <a:rPr lang="en-US"/>
              <a:t>提供了ISO/IEC/IEEE 12207:2017標準的範圍，包括概述、目的、應用領域和限制。它定義了標準的主要目的和它應用的領域。</a:t>
            </a:r>
          </a:p>
          <a:p>
            <a:r>
              <a:rPr lang="en-US"/>
              <a:t>2. 規範參考</a:t>
            </a:r>
          </a:p>
          <a:p>
            <a:r>
              <a:rPr lang="en-US"/>
              <a:t> 	列出了標準參考的相關規範和文檔。(本文檔中沒有規範性參考)</a:t>
            </a:r>
          </a:p>
          <a:p>
            <a:r>
              <a:rPr lang="en-US"/>
              <a:t>3. 術語、定義和縮寫詞</a:t>
            </a:r>
          </a:p>
          <a:p>
            <a:r>
              <a:rPr lang="en-US"/>
              <a:t> 	提供了標準中使用的主要術語和定義，以及相關的縮寫詞。</a:t>
            </a:r>
          </a:p>
          <a:p>
            <a:r>
              <a:rPr lang="en-US"/>
              <a:t>4. 一致性</a:t>
            </a:r>
          </a:p>
          <a:p>
            <a:r>
              <a:rPr lang="en-US"/>
              <a:t> 	描述了標準的一致性要求，包括預期的使用、完全一致性和定制一致性。</a:t>
            </a:r>
          </a:p>
          <a:p>
            <a:r>
              <a:rPr lang="en-US"/>
              <a:t>5. 關鍵概念和應用</a:t>
            </a:r>
          </a:p>
          <a:p>
            <a:r>
              <a:rPr lang="en-US"/>
              <a:t>探討了軟體系統概念、生命週期過程、組織和項目概念、生命週期概念、過程概念和過程組。</a:t>
            </a:r>
          </a:p>
          <a:p>
            <a:r>
              <a:rPr lang="en-US"/>
              <a:t>6. 軟體生命週期過程</a:t>
            </a:r>
          </a:p>
          <a:p>
            <a:r>
              <a:rPr lang="en-US"/>
              <a:t>詳細描述了軟體生命週期的各個過程，包括協議過程、組織項目啟用過程、技術管理過程和技術過程。</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 附錄D - 過程集成和過程構造</a:t>
            </a:r>
          </a:p>
          <a:p>
            <a:r>
              <a:rPr lang="en-US"/>
              <a:t>探討過程集成和過程構造，包括介紹和過程構造及其使用。</a:t>
            </a:r>
          </a:p>
          <a:p>
            <a:r>
              <a:rPr lang="en-US"/>
              <a:t>E. 附錄E - 過程視圖</a:t>
            </a:r>
          </a:p>
          <a:p>
            <a:r>
              <a:rPr lang="en-US"/>
              <a:t>這個附錄提供了關於過程視圖的額外信息。</a:t>
            </a:r>
          </a:p>
          <a:p>
            <a:r>
              <a:rPr lang="en-US"/>
              <a:t>H. 附錄H - 敏捷的應用</a:t>
            </a:r>
          </a:p>
          <a:p>
            <a:r>
              <a:rPr lang="en-US"/>
              <a:t>這個附錄指出了適用於常用敏捷技術的過程要求的解釋。它討論了在敏捷項目中使用的生命週期模型，這些模型通常是高度增量和演進的。</a:t>
            </a:r>
          </a:p>
          <a:p>
            <a:r>
              <a:rPr lang="en-US"/>
              <a:t>I.  附錄I - 流程對應表</a:t>
            </a:r>
          </a:p>
          <a:p>
            <a:r>
              <a:rPr lang="en-US"/>
              <a:t>提供了過程的交叉參考，顯示了兩個版本之間的主要過程一致性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 附錄D - 過程集成和過程構造</a:t>
            </a:r>
          </a:p>
          <a:p>
            <a:r>
              <a:rPr lang="en-US"/>
              <a:t>探討過程集成和過程構造，包括介紹和過程構造及其使用。</a:t>
            </a:r>
          </a:p>
          <a:p>
            <a:r>
              <a:rPr lang="en-US"/>
              <a:t>E. 附錄E - 過程視圖</a:t>
            </a:r>
          </a:p>
          <a:p>
            <a:r>
              <a:rPr lang="en-US"/>
              <a:t>這個附錄提供了關於過程視圖的額外信息。</a:t>
            </a:r>
          </a:p>
          <a:p>
            <a:r>
              <a:rPr lang="en-US"/>
              <a:t>H. 附錄H - 敏捷的應用</a:t>
            </a:r>
          </a:p>
          <a:p>
            <a:r>
              <a:rPr lang="en-US"/>
              <a:t>這個附錄指出了適用於常用敏捷技術的過程要求的解釋。它討論了在敏捷項目中使用的生命週期模型，這些模型通常是高度增量和演進的。</a:t>
            </a:r>
          </a:p>
          <a:p>
            <a:r>
              <a:rPr lang="en-US"/>
              <a:t>I.  附錄I - 流程對應表</a:t>
            </a:r>
          </a:p>
          <a:p>
            <a:r>
              <a:rPr lang="en-US"/>
              <a:t>提供了過程的交叉參考，顯示了兩個版本之間的主要過程一致性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 附錄D - 過程集成和過程構造</a:t>
            </a:r>
          </a:p>
          <a:p>
            <a:r>
              <a:rPr lang="en-US"/>
              <a:t>探討過程集成和過程構造，包括介紹和過程構造及其使用。</a:t>
            </a:r>
          </a:p>
          <a:p>
            <a:r>
              <a:rPr lang="en-US"/>
              <a:t>E. 附錄E - 過程視圖</a:t>
            </a:r>
          </a:p>
          <a:p>
            <a:r>
              <a:rPr lang="en-US"/>
              <a:t>這個附錄提供了關於過程視圖的額外信息。</a:t>
            </a:r>
          </a:p>
          <a:p>
            <a:r>
              <a:rPr lang="en-US"/>
              <a:t>H. 附錄H - 敏捷的應用</a:t>
            </a:r>
          </a:p>
          <a:p>
            <a:r>
              <a:rPr lang="en-US"/>
              <a:t>這個附錄指出了適用於常用敏捷技術的過程要求的解釋。它討論了在敏捷項目中使用的生命週期模型，這些模型通常是高度增量和演進的。</a:t>
            </a:r>
          </a:p>
          <a:p>
            <a:r>
              <a:rPr lang="en-US"/>
              <a:t>I.  附錄I - 流程對應表</a:t>
            </a:r>
          </a:p>
          <a:p>
            <a:r>
              <a:rPr lang="en-US"/>
              <a:t>提供了過程的交叉參考，顯示了兩個版本之間的主要過程一致性</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SWEBOK- Software Engineering Process 軟體工程流程</a:t>
            </a:r>
          </a:p>
          <a:p>
            <a:r>
              <a:rPr lang="en-US"/>
              <a:t>SWEBOK KA - Software Engineering Process 與 ISO/IEC/IEEE 12207 的關聯：針對軟體工程流程提供可用於管理該領域內流程的工具</a:t>
            </a:r>
          </a:p>
          <a:p>
            <a:endParaRPr lang="en-US"/>
          </a:p>
          <a:p>
            <a:r>
              <a:rPr lang="en-US"/>
              <a:t>摘要：</a:t>
            </a:r>
          </a:p>
          <a:p>
            <a:r>
              <a:rPr lang="en-US"/>
              <a:t>在這個知識領域（KA）中，軟體工程流程關注的是由軟體工程師所執行的工作活動，用於開發、維護和營運軟體，例如需求分析、設計、建置(開發)、測試、組態管理和其他軟體工程流程。此知識領域內容涵蓋軟體生命週期、軟體流程評估與改善、軟體度量，並描述可用於管理該領域內流程的工具</a:t>
            </a:r>
          </a:p>
          <a:p>
            <a:r>
              <a:rPr lang="en-US"/>
              <a:t>（放圖 (圖出自 SWEBOK V3 8-2 p.149)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SWEBOK- Software Engineering Process 軟體工程流程</a:t>
            </a:r>
          </a:p>
          <a:p>
            <a:r>
              <a:rPr lang="en-US"/>
              <a:t>SWEBOK KA - Software Engineering Process 與 ISO/IEC/IEEE 12207 的關聯：針對軟體工程流程提供可用於管理該領域內流程的工具</a:t>
            </a:r>
          </a:p>
          <a:p>
            <a:endParaRPr lang="en-US"/>
          </a:p>
          <a:p>
            <a:r>
              <a:rPr lang="en-US"/>
              <a:t>摘要：</a:t>
            </a:r>
          </a:p>
          <a:p>
            <a:r>
              <a:rPr lang="en-US"/>
              <a:t>在這個知識領域（KA）中，軟體工程流程關注的是由軟體工程師所執行的工作活動，用於開發、維護和營運軟體，例如需求分析、設計、建置(開發)、測試、組態管理和其他軟體工程流程。此知識領域內容涵蓋軟體生命週期、軟體流程評估與改善、軟體度量，並描述可用於管理該領域內流程的工具</a:t>
            </a:r>
          </a:p>
          <a:p>
            <a:r>
              <a:rPr lang="en-US"/>
              <a:t>（放圖 (圖出自 SWEBOK V3 8-2 p.149)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	提高產品品質：過程中進行測試、驗證和質量控制。這有助於確保最終產品的品質滿足標準，減少後續修復和升級的需要</a:t>
            </a:r>
          </a:p>
          <a:p>
            <a:r>
              <a:rPr lang="en-US"/>
              <a:t>•	提升團隊合作，所有流程透明化：清晰的流程促進了跨部門和跨團隊的協作。它們確保了流程的透明性，讓每個人都能理解他們的貢獻和責任。這有助於建立更具協作性的工作環境，加強了團隊的合作和效率。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	提高產品品質：過程中進行測試、驗證和質量控制。這有助於確保最終產品的品質滿足標準，減少後續修復和升級的需要</a:t>
            </a:r>
          </a:p>
          <a:p>
            <a:r>
              <a:rPr lang="en-US"/>
              <a:t>•	提升團隊合作，所有流程透明化：清晰的流程促進了跨部門和跨團隊的協作。它們確保了流程的透明性，讓每個人都能理解他們的貢獻和責任。這有助於建立更具協作性的工作環境，加強了團隊的合作和效率。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ISO IEC IEEE 12207標準中6.3Technical Management processes的6.3.8Quality Assurance process也同樣達成此可行性。 Quality Assurance process的目的是幫助確保組織的品質管理流程在專案中的有效應用，而品質保證的重點是提供滿足品質要求的信心。而對專案生命週期流程和產出進行主動分析，則確保了生產的產品具有所需的質量，並遵循組織和專案政策和程序；此外，執行時會評估產品和服務是否符合既定準則、合約、標準和法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而對專案生命週期流程和產出進行主動分析，則確保了生產的產品具有所需的質量，並遵循組織和專案政策和程序；此外，執行時會評估產品和服務是否符合既定準則、合約、標準和法規。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18774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9234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因此，選擇是否適用於軟體生命週期過程的這份國際標準，或者ISO/IEC/IEEE 15288:2015《系統和軟體工程--系統生命週期過程》，取決於系統。這兩份標準中的過程都具有相同的過程目的和過程結果，但在執行軟體工程或系統工程的活動和任務方面存在差異。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在進行這些流程時，必須檢查一致性，以確保所有的生命週期過程都符合ISO/IEC 12207標準的要求。</a:t>
            </a:r>
          </a:p>
          <a:p>
            <a:r>
              <a:rPr lang="en-US"/>
              <a:t>此外，使用合適的指標和工具進行持續的監督和評估也是必要的，並根據這些監督和評估的結果進行必要的調整和改進，以確保流程的持續改善和效率。大致可以依據以下順序:</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1. 獲取過程 (Acquisition Process):</a:t>
            </a:r>
          </a:p>
          <a:p>
            <a:r>
              <a:rPr lang="en-US"/>
              <a:t>目的: 用於組織獲取產品或服務。</a:t>
            </a:r>
          </a:p>
          <a:p>
            <a:r>
              <a:rPr lang="en-US"/>
              <a:t>主要活動:</a:t>
            </a:r>
          </a:p>
          <a:p>
            <a:r>
              <a:rPr lang="en-US"/>
              <a:t>與供應商發展協議，包括接受標準、驗證、驗收條件、異常處理程序、協議變更管理程序等。</a:t>
            </a:r>
          </a:p>
          <a:p>
            <a:r>
              <a:rPr lang="en-US"/>
              <a:t>確保交付的產品或服務符合協議要求。</a:t>
            </a:r>
          </a:p>
          <a:p>
            <a:r>
              <a:rPr lang="en-US"/>
              <a:t>確認交付的產品或服務符合協議。</a:t>
            </a:r>
          </a:p>
          <a:p>
            <a:r>
              <a:rPr lang="en-US"/>
              <a:t>提供付款或其他已同意的考慮因素。</a:t>
            </a:r>
          </a:p>
          <a:p>
            <a:r>
              <a:rPr lang="en-US"/>
              <a:t>注意事項: 協議可以包括技術數據和知識產權相關的權利和限制、接受測試準備和測試環境詳情等。</a:t>
            </a:r>
          </a:p>
          <a:p>
            <a:r>
              <a:rPr lang="en-US"/>
              <a:t>2. 供應過程 (Supply Process):</a:t>
            </a:r>
          </a:p>
          <a:p>
            <a:r>
              <a:rPr lang="en-US"/>
              <a:t>目的: 用於組織供應產品或服務。</a:t>
            </a:r>
          </a:p>
          <a:p>
            <a:r>
              <a:rPr lang="en-US"/>
              <a:t>主要活動:</a:t>
            </a:r>
          </a:p>
          <a:p>
            <a:r>
              <a:rPr lang="en-US"/>
              <a:t>與獲取者達成協議，包括接受標準、驗證、驗收條件等。</a:t>
            </a:r>
          </a:p>
          <a:p>
            <a:r>
              <a:rPr lang="en-US"/>
              <a:t>提供與交付的產品或服務相關的數據。</a:t>
            </a:r>
          </a:p>
          <a:p>
            <a:r>
              <a:rPr lang="en-US"/>
              <a:t>解決與協議或交付的產品或服務相關的問題。</a:t>
            </a:r>
          </a:p>
          <a:p>
            <a:r>
              <a:rPr lang="en-US"/>
              <a:t>確保產品或服務的交付符合協議要求。</a:t>
            </a:r>
          </a:p>
          <a:p>
            <a:r>
              <a:rPr lang="en-US"/>
              <a:t>注意事項: 如果協議的要求得到滿足且接受標準得到滿足，則供應商已履行其義務。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主要目的是確保組織提供必要的資源和環境，以有效管理和執行項目，同時確保項目活動符合組織的業務和策略目標，主要包括六個部分：</a:t>
            </a:r>
          </a:p>
          <a:p>
            <a:endParaRPr lang="en-US"/>
          </a:p>
          <a:p>
            <a:r>
              <a:rPr lang="en-US"/>
              <a:t>1. 生命週期模型管理流程 (Life Cycle Model Management Process)</a:t>
            </a:r>
          </a:p>
          <a:p>
            <a:r>
              <a:rPr lang="en-US"/>
              <a:t>目的: 確保組織選擇或定義並使用適當的生命週期模型。</a:t>
            </a:r>
          </a:p>
          <a:p>
            <a:r>
              <a:rPr lang="en-US"/>
              <a:t>主要活動: 選擇或定義生命週期模型，確保其與組織的業務目標和目的相符。</a:t>
            </a:r>
          </a:p>
          <a:p>
            <a:r>
              <a:rPr lang="en-US"/>
              <a:t>2. 基礎設施管理流程 (Infrastructure Management Process)</a:t>
            </a:r>
          </a:p>
          <a:p>
            <a:r>
              <a:rPr lang="en-US"/>
              <a:t>目的: 確保組織提供適當的基礎設施，以支持其項目和系統（或軟體）產品。</a:t>
            </a:r>
          </a:p>
          <a:p>
            <a:r>
              <a:rPr lang="en-US"/>
              <a:t>主要活動: 評估、選擇、提供和維護組織所需的基礎設施。</a:t>
            </a:r>
          </a:p>
          <a:p>
            <a:r>
              <a:rPr lang="en-US"/>
              <a:t>3. 投資組合管理流程 (Portfolio Management Process)</a:t>
            </a:r>
          </a:p>
          <a:p>
            <a:r>
              <a:rPr lang="en-US"/>
              <a:t>目的: 確保組織的所有項目都與其策略和目標相符。</a:t>
            </a:r>
          </a:p>
          <a:p>
            <a:r>
              <a:rPr lang="en-US"/>
              <a:t>主要活動: 定義、評估和調整組織的項目投資組合。</a:t>
            </a:r>
          </a:p>
          <a:p>
            <a:r>
              <a:rPr lang="en-US"/>
              <a:t>4. 人力資源管理流程 (Human Resource Management Process)</a:t>
            </a:r>
          </a:p>
          <a:p>
            <a:r>
              <a:rPr lang="en-US"/>
              <a:t>目的: 確保組織有足夠的、適當培訓的人員來支持其項目和活動。</a:t>
            </a:r>
          </a:p>
          <a:p>
            <a:r>
              <a:rPr lang="en-US"/>
              <a:t>主要活動: 評估、計劃、招募、培訓和分配人員。</a:t>
            </a:r>
          </a:p>
          <a:p>
            <a:r>
              <a:rPr lang="en-US"/>
              <a:t>5. 品質管理流程 (Quality Management Process)</a:t>
            </a:r>
          </a:p>
          <a:p>
            <a:r>
              <a:rPr lang="en-US"/>
              <a:t>目的: 確保組織的所有活動和產品都達到了所需的品質標準。</a:t>
            </a:r>
          </a:p>
          <a:p>
            <a:r>
              <a:rPr lang="en-US"/>
              <a:t>主要活動: 定義、實施和維護品質政策、目標和計劃。</a:t>
            </a:r>
          </a:p>
          <a:p>
            <a:r>
              <a:rPr lang="en-US"/>
              <a:t>6. 知識管理流程 (Knowledge Management Process)</a:t>
            </a:r>
          </a:p>
          <a:p>
            <a:r>
              <a:rPr lang="en-US"/>
              <a:t>目的: 確保組織的知識被適當地識別、捕獲、存儲、共享和應用。</a:t>
            </a:r>
          </a:p>
          <a:p>
            <a:r>
              <a:rPr lang="en-US"/>
              <a:t>主要活動: 識別、捕獲、存儲、共享和應用組織的知識。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iso.org/standard/63712.html" TargetMode="External"/><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png"/><Relationship Id="rId18" Type="http://schemas.openxmlformats.org/officeDocument/2006/relationships/hyperlink" Target="https://www.iso.org/standard/63712.html" TargetMode="External"/><Relationship Id="rId3"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 Type="http://schemas.openxmlformats.org/officeDocument/2006/relationships/notesSlide" Target="../notesSlides/notesSlide6.xml"/><Relationship Id="rId16" Type="http://schemas.openxmlformats.org/officeDocument/2006/relationships/image" Target="../media/image10.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5.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3.svg"/><Relationship Id="rId18" Type="http://schemas.openxmlformats.org/officeDocument/2006/relationships/image" Target="../media/image11.png"/><Relationship Id="rId26" Type="http://schemas.openxmlformats.org/officeDocument/2006/relationships/image" Target="../media/image63.png"/><Relationship Id="rId3" Type="http://schemas.openxmlformats.org/officeDocument/2006/relationships/image" Target="../media/image10.svg"/><Relationship Id="rId21" Type="http://schemas.openxmlformats.org/officeDocument/2006/relationships/image" Target="../media/image6.svg"/><Relationship Id="rId7" Type="http://schemas.openxmlformats.org/officeDocument/2006/relationships/image" Target="../media/image58.svg"/><Relationship Id="rId12" Type="http://schemas.openxmlformats.org/officeDocument/2006/relationships/image" Target="../media/image12.png"/><Relationship Id="rId17" Type="http://schemas.openxmlformats.org/officeDocument/2006/relationships/image" Target="../media/image4.svg"/><Relationship Id="rId25" Type="http://schemas.openxmlformats.org/officeDocument/2006/relationships/image" Target="../media/image62.svg"/><Relationship Id="rId2" Type="http://schemas.openxmlformats.org/officeDocument/2006/relationships/image" Target="../media/image9.png"/><Relationship Id="rId16" Type="http://schemas.openxmlformats.org/officeDocument/2006/relationships/image" Target="../media/image3.png"/><Relationship Id="rId20" Type="http://schemas.openxmlformats.org/officeDocument/2006/relationships/image" Target="../media/image5.png"/><Relationship Id="rId29"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25.svg"/><Relationship Id="rId24" Type="http://schemas.openxmlformats.org/officeDocument/2006/relationships/image" Target="../media/image61.png"/><Relationship Id="rId5" Type="http://schemas.openxmlformats.org/officeDocument/2006/relationships/image" Target="../media/image8.svg"/><Relationship Id="rId15" Type="http://schemas.openxmlformats.org/officeDocument/2006/relationships/image" Target="../media/image2.svg"/><Relationship Id="rId23" Type="http://schemas.openxmlformats.org/officeDocument/2006/relationships/image" Target="../media/image60.svg"/><Relationship Id="rId28" Type="http://schemas.openxmlformats.org/officeDocument/2006/relationships/image" Target="../media/image65.png"/><Relationship Id="rId10" Type="http://schemas.openxmlformats.org/officeDocument/2006/relationships/image" Target="../media/image24.png"/><Relationship Id="rId19" Type="http://schemas.openxmlformats.org/officeDocument/2006/relationships/hyperlink" Target="https://www.iso.org/standard/63712.html" TargetMode="External"/><Relationship Id="rId4" Type="http://schemas.openxmlformats.org/officeDocument/2006/relationships/image" Target="../media/image7.png"/><Relationship Id="rId9" Type="http://schemas.openxmlformats.org/officeDocument/2006/relationships/image" Target="../media/image30.svg"/><Relationship Id="rId14" Type="http://schemas.openxmlformats.org/officeDocument/2006/relationships/image" Target="../media/image1.png"/><Relationship Id="rId22" Type="http://schemas.openxmlformats.org/officeDocument/2006/relationships/image" Target="../media/image59.png"/><Relationship Id="rId27" Type="http://schemas.openxmlformats.org/officeDocument/2006/relationships/image" Target="../media/image64.svg"/></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32" Type="http://schemas.openxmlformats.org/officeDocument/2006/relationships/image" Target="../media/image76.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31" Type="http://schemas.openxmlformats.org/officeDocument/2006/relationships/image" Target="../media/image75.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34" Type="http://schemas.openxmlformats.org/officeDocument/2006/relationships/image" Target="../media/image80.sv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33" Type="http://schemas.openxmlformats.org/officeDocument/2006/relationships/image" Target="../media/image79.png"/><Relationship Id="rId2" Type="http://schemas.openxmlformats.org/officeDocument/2006/relationships/notesSlide" Target="../notesSlides/notesSlide8.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32" Type="http://schemas.openxmlformats.org/officeDocument/2006/relationships/image" Target="../media/image7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31" Type="http://schemas.openxmlformats.org/officeDocument/2006/relationships/image" Target="../media/image77.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 Id="rId8" Type="http://schemas.openxmlformats.org/officeDocument/2006/relationships/image" Target="../media/image58.sv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9.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0.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8.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3.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1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4.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iso.org/standard/63712.html" TargetMode="External"/><Relationship Id="rId18" Type="http://schemas.openxmlformats.org/officeDocument/2006/relationships/image" Target="../media/image16.png"/><Relationship Id="rId3" Type="http://schemas.openxmlformats.org/officeDocument/2006/relationships/image" Target="../media/image13.svg"/><Relationship Id="rId21" Type="http://schemas.openxmlformats.org/officeDocument/2006/relationships/image" Target="../media/image19.svg"/><Relationship Id="rId7" Type="http://schemas.openxmlformats.org/officeDocument/2006/relationships/image" Target="../media/image8.svg"/><Relationship Id="rId12" Type="http://schemas.openxmlformats.org/officeDocument/2006/relationships/image" Target="../media/image11.png"/><Relationship Id="rId17" Type="http://schemas.openxmlformats.org/officeDocument/2006/relationships/image" Target="../media/image15.svg"/><Relationship Id="rId25" Type="http://schemas.openxmlformats.org/officeDocument/2006/relationships/image" Target="../media/image23.svg"/><Relationship Id="rId2" Type="http://schemas.openxmlformats.org/officeDocument/2006/relationships/image" Target="../media/image12.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24" Type="http://schemas.openxmlformats.org/officeDocument/2006/relationships/image" Target="../media/image22.png"/><Relationship Id="rId5" Type="http://schemas.openxmlformats.org/officeDocument/2006/relationships/image" Target="../media/image2.svg"/><Relationship Id="rId15" Type="http://schemas.openxmlformats.org/officeDocument/2006/relationships/image" Target="../media/image6.svg"/><Relationship Id="rId23" Type="http://schemas.openxmlformats.org/officeDocument/2006/relationships/image" Target="../media/image21.svg"/><Relationship Id="rId10" Type="http://schemas.openxmlformats.org/officeDocument/2006/relationships/image" Target="../media/image3.png"/><Relationship Id="rId19" Type="http://schemas.openxmlformats.org/officeDocument/2006/relationships/image" Target="../media/image17.sv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5.png"/><Relationship Id="rId22"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6.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7.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3.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8.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7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69.png"/><Relationship Id="rId2" Type="http://schemas.openxmlformats.org/officeDocument/2006/relationships/notesSlide" Target="../notesSlides/notesSlide19.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29"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6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71.png"/><Relationship Id="rId30" Type="http://schemas.openxmlformats.org/officeDocument/2006/relationships/image" Target="../media/image74.svg"/></Relationships>
</file>

<file path=ppt/slides/_rels/slide2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 Type="http://schemas.openxmlformats.org/officeDocument/2006/relationships/notesSlide" Target="../notesSlides/notesSlide20.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76.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75.pn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s>
</file>

<file path=ppt/slides/_rels/slide2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 Type="http://schemas.openxmlformats.org/officeDocument/2006/relationships/notesSlide" Target="../notesSlides/notesSlide21.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s>
</file>

<file path=ppt/slides/_rels/slide2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 Type="http://schemas.openxmlformats.org/officeDocument/2006/relationships/notesSlide" Target="../notesSlides/notesSlide22.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s>
</file>

<file path=ppt/slides/_rels/slide28.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 Type="http://schemas.openxmlformats.org/officeDocument/2006/relationships/notesSlide" Target="../notesSlides/notesSlide23.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84.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83.png"/><Relationship Id="rId2" Type="http://schemas.openxmlformats.org/officeDocument/2006/relationships/notesSlide" Target="../notesSlides/notesSlide24.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82.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81.png"/><Relationship Id="rId28" Type="http://schemas.openxmlformats.org/officeDocument/2006/relationships/image" Target="../media/image86.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26.jpeg"/><Relationship Id="rId3" Type="http://schemas.openxmlformats.org/officeDocument/2006/relationships/image" Target="../media/image25.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6.sv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hyperlink" Target="https://www.iso.org/standard/63712.html" TargetMode="External"/><Relationship Id="rId10"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90.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89.png"/><Relationship Id="rId2" Type="http://schemas.openxmlformats.org/officeDocument/2006/relationships/notesSlide" Target="../notesSlides/notesSlide25.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88.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87.png"/><Relationship Id="rId28" Type="http://schemas.openxmlformats.org/officeDocument/2006/relationships/image" Target="../media/image92.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91.png"/></Relationships>
</file>

<file path=ppt/slides/_rels/slide3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4.svg"/><Relationship Id="rId26" Type="http://schemas.openxmlformats.org/officeDocument/2006/relationships/image" Target="../media/image96.svg"/><Relationship Id="rId3" Type="http://schemas.openxmlformats.org/officeDocument/2006/relationships/image" Target="../media/image9.png"/><Relationship Id="rId21" Type="http://schemas.openxmlformats.org/officeDocument/2006/relationships/image" Target="../media/image5.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3.png"/><Relationship Id="rId25" Type="http://schemas.openxmlformats.org/officeDocument/2006/relationships/image" Target="../media/image95.png"/><Relationship Id="rId2" Type="http://schemas.openxmlformats.org/officeDocument/2006/relationships/notesSlide" Target="../notesSlides/notesSlide26.xml"/><Relationship Id="rId16" Type="http://schemas.openxmlformats.org/officeDocument/2006/relationships/image" Target="../media/image2.svg"/><Relationship Id="rId20" Type="http://schemas.openxmlformats.org/officeDocument/2006/relationships/hyperlink" Target="https://www.iso.org/standard/63712.html" TargetMode="Externa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4.png"/><Relationship Id="rId24" Type="http://schemas.openxmlformats.org/officeDocument/2006/relationships/image" Target="../media/image94.svg"/><Relationship Id="rId5" Type="http://schemas.openxmlformats.org/officeDocument/2006/relationships/image" Target="../media/image7.png"/><Relationship Id="rId15" Type="http://schemas.openxmlformats.org/officeDocument/2006/relationships/image" Target="../media/image1.png"/><Relationship Id="rId23" Type="http://schemas.openxmlformats.org/officeDocument/2006/relationships/image" Target="../media/image93.png"/><Relationship Id="rId28" Type="http://schemas.openxmlformats.org/officeDocument/2006/relationships/image" Target="../media/image98.svg"/><Relationship Id="rId10" Type="http://schemas.openxmlformats.org/officeDocument/2006/relationships/image" Target="../media/image30.svg"/><Relationship Id="rId19"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image" Target="../media/image6.svg"/><Relationship Id="rId27"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10.svg"/><Relationship Id="rId3" Type="http://schemas.openxmlformats.org/officeDocument/2006/relationships/image" Target="../media/image7.png"/><Relationship Id="rId21" Type="http://schemas.openxmlformats.org/officeDocument/2006/relationships/image" Target="../media/image11.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9.png"/><Relationship Id="rId25" Type="http://schemas.openxmlformats.org/officeDocument/2006/relationships/image" Target="../media/image101.png"/><Relationship Id="rId2" Type="http://schemas.openxmlformats.org/officeDocument/2006/relationships/notesSlide" Target="../notesSlides/notesSlide27.xml"/><Relationship Id="rId16" Type="http://schemas.openxmlformats.org/officeDocument/2006/relationships/image" Target="../media/image2.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100.svg"/><Relationship Id="rId11" Type="http://schemas.openxmlformats.org/officeDocument/2006/relationships/image" Target="../media/image24.png"/><Relationship Id="rId24" Type="http://schemas.openxmlformats.org/officeDocument/2006/relationships/image" Target="../media/image6.svg"/><Relationship Id="rId5" Type="http://schemas.openxmlformats.org/officeDocument/2006/relationships/image" Target="../media/image99.png"/><Relationship Id="rId15" Type="http://schemas.openxmlformats.org/officeDocument/2006/relationships/image" Target="../media/image1.png"/><Relationship Id="rId23" Type="http://schemas.openxmlformats.org/officeDocument/2006/relationships/image" Target="../media/image5.png"/><Relationship Id="rId10" Type="http://schemas.openxmlformats.org/officeDocument/2006/relationships/image" Target="../media/image30.svg"/><Relationship Id="rId19"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hyperlink" Target="https://www.iso.org/standard/63712.html"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12.png"/><Relationship Id="rId18" Type="http://schemas.openxmlformats.org/officeDocument/2006/relationships/image" Target="../media/image10.svg"/><Relationship Id="rId26" Type="http://schemas.openxmlformats.org/officeDocument/2006/relationships/image" Target="../media/image103.png"/><Relationship Id="rId3" Type="http://schemas.openxmlformats.org/officeDocument/2006/relationships/image" Target="../media/image7.png"/><Relationship Id="rId21" Type="http://schemas.openxmlformats.org/officeDocument/2006/relationships/image" Target="../media/image11.png"/><Relationship Id="rId7" Type="http://schemas.openxmlformats.org/officeDocument/2006/relationships/image" Target="../media/image57.png"/><Relationship Id="rId12" Type="http://schemas.openxmlformats.org/officeDocument/2006/relationships/image" Target="../media/image25.svg"/><Relationship Id="rId17" Type="http://schemas.openxmlformats.org/officeDocument/2006/relationships/image" Target="../media/image9.png"/><Relationship Id="rId25" Type="http://schemas.openxmlformats.org/officeDocument/2006/relationships/image" Target="../media/image102.png"/><Relationship Id="rId2" Type="http://schemas.openxmlformats.org/officeDocument/2006/relationships/notesSlide" Target="../notesSlides/notesSlide28.xml"/><Relationship Id="rId16" Type="http://schemas.openxmlformats.org/officeDocument/2006/relationships/image" Target="../media/image2.svg"/><Relationship Id="rId20" Type="http://schemas.openxmlformats.org/officeDocument/2006/relationships/image" Target="../media/image4.svg"/><Relationship Id="rId1" Type="http://schemas.openxmlformats.org/officeDocument/2006/relationships/slideLayout" Target="../slideLayouts/slideLayout7.xml"/><Relationship Id="rId6" Type="http://schemas.openxmlformats.org/officeDocument/2006/relationships/image" Target="../media/image100.svg"/><Relationship Id="rId11" Type="http://schemas.openxmlformats.org/officeDocument/2006/relationships/image" Target="../media/image24.png"/><Relationship Id="rId24" Type="http://schemas.openxmlformats.org/officeDocument/2006/relationships/image" Target="../media/image6.svg"/><Relationship Id="rId5" Type="http://schemas.openxmlformats.org/officeDocument/2006/relationships/image" Target="../media/image99.png"/><Relationship Id="rId15" Type="http://schemas.openxmlformats.org/officeDocument/2006/relationships/image" Target="../media/image1.png"/><Relationship Id="rId23" Type="http://schemas.openxmlformats.org/officeDocument/2006/relationships/image" Target="../media/image5.png"/><Relationship Id="rId10" Type="http://schemas.openxmlformats.org/officeDocument/2006/relationships/image" Target="../media/image30.svg"/><Relationship Id="rId19"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image" Target="../media/image29.png"/><Relationship Id="rId14" Type="http://schemas.openxmlformats.org/officeDocument/2006/relationships/image" Target="../media/image13.svg"/><Relationship Id="rId22" Type="http://schemas.openxmlformats.org/officeDocument/2006/relationships/hyperlink" Target="https://www.iso.org/standard/63712.html"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5.svg"/><Relationship Id="rId18" Type="http://schemas.openxmlformats.org/officeDocument/2006/relationships/image" Target="../media/image9.png"/><Relationship Id="rId26" Type="http://schemas.openxmlformats.org/officeDocument/2006/relationships/image" Target="../media/image106.png"/><Relationship Id="rId3" Type="http://schemas.openxmlformats.org/officeDocument/2006/relationships/image" Target="../media/image8.svg"/><Relationship Id="rId21" Type="http://schemas.openxmlformats.org/officeDocument/2006/relationships/image" Target="../media/image4.svg"/><Relationship Id="rId7" Type="http://schemas.openxmlformats.org/officeDocument/2006/relationships/image" Target="../media/image100.svg"/><Relationship Id="rId12" Type="http://schemas.openxmlformats.org/officeDocument/2006/relationships/image" Target="../media/image24.png"/><Relationship Id="rId17" Type="http://schemas.openxmlformats.org/officeDocument/2006/relationships/image" Target="../media/image2.svg"/><Relationship Id="rId25" Type="http://schemas.openxmlformats.org/officeDocument/2006/relationships/image" Target="../media/image6.svg"/><Relationship Id="rId2" Type="http://schemas.openxmlformats.org/officeDocument/2006/relationships/image" Target="../media/image7.png"/><Relationship Id="rId16" Type="http://schemas.openxmlformats.org/officeDocument/2006/relationships/image" Target="../media/image1.png"/><Relationship Id="rId20"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30.svg"/><Relationship Id="rId24" Type="http://schemas.openxmlformats.org/officeDocument/2006/relationships/image" Target="../media/image5.png"/><Relationship Id="rId5" Type="http://schemas.openxmlformats.org/officeDocument/2006/relationships/image" Target="../media/image105.svg"/><Relationship Id="rId15" Type="http://schemas.openxmlformats.org/officeDocument/2006/relationships/image" Target="../media/image13.svg"/><Relationship Id="rId23" Type="http://schemas.openxmlformats.org/officeDocument/2006/relationships/hyperlink" Target="https://www.iso.org/standard/63712.html" TargetMode="External"/><Relationship Id="rId10" Type="http://schemas.openxmlformats.org/officeDocument/2006/relationships/image" Target="../media/image29.png"/><Relationship Id="rId19" Type="http://schemas.openxmlformats.org/officeDocument/2006/relationships/image" Target="../media/image10.svg"/><Relationship Id="rId4" Type="http://schemas.openxmlformats.org/officeDocument/2006/relationships/image" Target="../media/image104.png"/><Relationship Id="rId9" Type="http://schemas.openxmlformats.org/officeDocument/2006/relationships/image" Target="../media/image58.svg"/><Relationship Id="rId14" Type="http://schemas.openxmlformats.org/officeDocument/2006/relationships/image" Target="../media/image12.png"/><Relationship Id="rId22" Type="http://schemas.openxmlformats.org/officeDocument/2006/relationships/image" Target="../media/image11.png"/><Relationship Id="rId27" Type="http://schemas.openxmlformats.org/officeDocument/2006/relationships/image" Target="../media/image107.svg"/></Relationships>
</file>

<file path=ppt/slides/_rels/slide3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21" Type="http://schemas.openxmlformats.org/officeDocument/2006/relationships/image" Target="../media/image3.png"/><Relationship Id="rId34" Type="http://schemas.openxmlformats.org/officeDocument/2006/relationships/image" Target="../media/image115.sv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33" Type="http://schemas.openxmlformats.org/officeDocument/2006/relationships/image" Target="../media/image114.png"/><Relationship Id="rId38" Type="http://schemas.openxmlformats.org/officeDocument/2006/relationships/image" Target="../media/image119.svg"/><Relationship Id="rId2" Type="http://schemas.openxmlformats.org/officeDocument/2006/relationships/notesSlide" Target="../notesSlides/notesSlide29.xml"/><Relationship Id="rId16" Type="http://schemas.openxmlformats.org/officeDocument/2006/relationships/image" Target="../media/image13.svg"/><Relationship Id="rId20" Type="http://schemas.openxmlformats.org/officeDocument/2006/relationships/image" Target="../media/image10.svg"/><Relationship Id="rId29"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32" Type="http://schemas.openxmlformats.org/officeDocument/2006/relationships/image" Target="../media/image113.svg"/><Relationship Id="rId37" Type="http://schemas.openxmlformats.org/officeDocument/2006/relationships/image" Target="../media/image118.png"/><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28" Type="http://schemas.openxmlformats.org/officeDocument/2006/relationships/image" Target="../media/image109.svg"/><Relationship Id="rId36" Type="http://schemas.openxmlformats.org/officeDocument/2006/relationships/image" Target="../media/image117.svg"/><Relationship Id="rId10" Type="http://schemas.openxmlformats.org/officeDocument/2006/relationships/image" Target="../media/image58.svg"/><Relationship Id="rId19" Type="http://schemas.openxmlformats.org/officeDocument/2006/relationships/image" Target="../media/image9.png"/><Relationship Id="rId31" Type="http://schemas.openxmlformats.org/officeDocument/2006/relationships/image" Target="../media/image112.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 Id="rId27" Type="http://schemas.openxmlformats.org/officeDocument/2006/relationships/image" Target="../media/image108.png"/><Relationship Id="rId30" Type="http://schemas.openxmlformats.org/officeDocument/2006/relationships/image" Target="../media/image111.svg"/><Relationship Id="rId35" Type="http://schemas.openxmlformats.org/officeDocument/2006/relationships/image" Target="../media/image116.png"/><Relationship Id="rId8" Type="http://schemas.openxmlformats.org/officeDocument/2006/relationships/image" Target="../media/image100.sv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0.xml"/><Relationship Id="rId16" Type="http://schemas.openxmlformats.org/officeDocument/2006/relationships/image" Target="../media/image13.svg"/><Relationship Id="rId20" Type="http://schemas.openxmlformats.org/officeDocument/2006/relationships/image" Target="../media/image10.svg"/><Relationship Id="rId29"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28" Type="http://schemas.openxmlformats.org/officeDocument/2006/relationships/image" Target="../media/image121.svg"/><Relationship Id="rId10" Type="http://schemas.openxmlformats.org/officeDocument/2006/relationships/image" Target="../media/image58.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 Id="rId27" Type="http://schemas.openxmlformats.org/officeDocument/2006/relationships/image" Target="../media/image120.png"/></Relationships>
</file>

<file path=ppt/slides/_rels/slide37.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1.xml"/><Relationship Id="rId16" Type="http://schemas.openxmlformats.org/officeDocument/2006/relationships/image" Target="../media/image13.svg"/><Relationship Id="rId20" Type="http://schemas.openxmlformats.org/officeDocument/2006/relationships/image" Target="../media/image10.svg"/><Relationship Id="rId29"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32" Type="http://schemas.openxmlformats.org/officeDocument/2006/relationships/image" Target="../media/image126.svg"/><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28" Type="http://schemas.openxmlformats.org/officeDocument/2006/relationships/image" Target="../media/image28.svg"/><Relationship Id="rId10" Type="http://schemas.openxmlformats.org/officeDocument/2006/relationships/image" Target="../media/image58.svg"/><Relationship Id="rId19" Type="http://schemas.openxmlformats.org/officeDocument/2006/relationships/image" Target="../media/image9.png"/><Relationship Id="rId31" Type="http://schemas.openxmlformats.org/officeDocument/2006/relationships/image" Target="../media/image125.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 Id="rId27" Type="http://schemas.openxmlformats.org/officeDocument/2006/relationships/image" Target="../media/image27.png"/><Relationship Id="rId30" Type="http://schemas.openxmlformats.org/officeDocument/2006/relationships/image" Target="../media/image124.svg"/></Relationships>
</file>

<file path=ppt/slides/_rels/slide38.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2.xml"/><Relationship Id="rId16" Type="http://schemas.openxmlformats.org/officeDocument/2006/relationships/image" Target="../media/image13.svg"/><Relationship Id="rId20" Type="http://schemas.openxmlformats.org/officeDocument/2006/relationships/image" Target="../media/image10.svg"/><Relationship Id="rId29"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28" Type="http://schemas.openxmlformats.org/officeDocument/2006/relationships/image" Target="../media/image128.svg"/><Relationship Id="rId10" Type="http://schemas.openxmlformats.org/officeDocument/2006/relationships/image" Target="../media/image58.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 Id="rId27" Type="http://schemas.openxmlformats.org/officeDocument/2006/relationships/image" Target="../media/image127.png"/><Relationship Id="rId30" Type="http://schemas.openxmlformats.org/officeDocument/2006/relationships/image" Target="../media/image130.svg"/></Relationships>
</file>

<file path=ppt/slides/_rels/slide3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3.xml"/><Relationship Id="rId16" Type="http://schemas.openxmlformats.org/officeDocument/2006/relationships/image" Target="../media/image13.svg"/><Relationship Id="rId20"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28" Type="http://schemas.openxmlformats.org/officeDocument/2006/relationships/image" Target="../media/image132.svg"/><Relationship Id="rId10" Type="http://schemas.openxmlformats.org/officeDocument/2006/relationships/image" Target="../media/image58.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 Id="rId27" Type="http://schemas.openxmlformats.org/officeDocument/2006/relationships/image" Target="../media/image131.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27.png"/><Relationship Id="rId3" Type="http://schemas.openxmlformats.org/officeDocument/2006/relationships/image" Target="../media/image25.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6.sv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3.svg"/><Relationship Id="rId15" Type="http://schemas.openxmlformats.org/officeDocument/2006/relationships/hyperlink" Target="https://www.iso.org/standard/63712.html" TargetMode="External"/><Relationship Id="rId10" Type="http://schemas.openxmlformats.org/officeDocument/2006/relationships/image" Target="../media/image7.png"/><Relationship Id="rId19" Type="http://schemas.openxmlformats.org/officeDocument/2006/relationships/image" Target="../media/image28.svg"/><Relationship Id="rId4" Type="http://schemas.openxmlformats.org/officeDocument/2006/relationships/image" Target="../media/image12.png"/><Relationship Id="rId9" Type="http://schemas.openxmlformats.org/officeDocument/2006/relationships/image" Target="../media/image2.svg"/><Relationship Id="rId1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4.xml"/><Relationship Id="rId16" Type="http://schemas.openxmlformats.org/officeDocument/2006/relationships/image" Target="../media/image13.svg"/><Relationship Id="rId20"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10" Type="http://schemas.openxmlformats.org/officeDocument/2006/relationships/image" Target="../media/image58.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s>
</file>

<file path=ppt/slides/_rels/slide41.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4.png"/><Relationship Id="rId18" Type="http://schemas.openxmlformats.org/officeDocument/2006/relationships/image" Target="../media/image2.svg"/><Relationship Id="rId26" Type="http://schemas.openxmlformats.org/officeDocument/2006/relationships/image" Target="../media/image6.svg"/><Relationship Id="rId3" Type="http://schemas.openxmlformats.org/officeDocument/2006/relationships/image" Target="../media/image7.png"/><Relationship Id="rId21" Type="http://schemas.openxmlformats.org/officeDocument/2006/relationships/image" Target="../media/image3.png"/><Relationship Id="rId7" Type="http://schemas.openxmlformats.org/officeDocument/2006/relationships/image" Target="../media/image99.png"/><Relationship Id="rId12" Type="http://schemas.openxmlformats.org/officeDocument/2006/relationships/image" Target="../media/image30.svg"/><Relationship Id="rId17" Type="http://schemas.openxmlformats.org/officeDocument/2006/relationships/image" Target="../media/image1.png"/><Relationship Id="rId25" Type="http://schemas.openxmlformats.org/officeDocument/2006/relationships/image" Target="../media/image5.png"/><Relationship Id="rId2" Type="http://schemas.openxmlformats.org/officeDocument/2006/relationships/notesSlide" Target="../notesSlides/notesSlide35.xml"/><Relationship Id="rId16" Type="http://schemas.openxmlformats.org/officeDocument/2006/relationships/image" Target="../media/image13.svg"/><Relationship Id="rId20"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05.svg"/><Relationship Id="rId11" Type="http://schemas.openxmlformats.org/officeDocument/2006/relationships/image" Target="../media/image29.png"/><Relationship Id="rId24" Type="http://schemas.openxmlformats.org/officeDocument/2006/relationships/hyperlink" Target="https://www.iso.org/standard/63712.html" TargetMode="External"/><Relationship Id="rId5" Type="http://schemas.openxmlformats.org/officeDocument/2006/relationships/image" Target="../media/image104.png"/><Relationship Id="rId15" Type="http://schemas.openxmlformats.org/officeDocument/2006/relationships/image" Target="../media/image12.png"/><Relationship Id="rId23" Type="http://schemas.openxmlformats.org/officeDocument/2006/relationships/image" Target="../media/image11.png"/><Relationship Id="rId10" Type="http://schemas.openxmlformats.org/officeDocument/2006/relationships/image" Target="../media/image58.svg"/><Relationship Id="rId19"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57.png"/><Relationship Id="rId14" Type="http://schemas.openxmlformats.org/officeDocument/2006/relationships/image" Target="../media/image25.svg"/><Relationship Id="rId22" Type="http://schemas.openxmlformats.org/officeDocument/2006/relationships/image" Target="../media/image4.svg"/></Relationships>
</file>

<file path=ppt/slides/_rels/slide5.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hyperlink" Target="https://www.iso.org/standard/63712.html" TargetMode="External"/><Relationship Id="rId26" Type="http://schemas.openxmlformats.org/officeDocument/2006/relationships/image" Target="../media/image36.svg"/><Relationship Id="rId3" Type="http://schemas.openxmlformats.org/officeDocument/2006/relationships/image" Target="../media/image29.png"/><Relationship Id="rId21" Type="http://schemas.openxmlformats.org/officeDocument/2006/relationships/image" Target="../media/image31.png"/><Relationship Id="rId34" Type="http://schemas.openxmlformats.org/officeDocument/2006/relationships/image" Target="../media/image44.sv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5" Type="http://schemas.openxmlformats.org/officeDocument/2006/relationships/image" Target="../media/image35.png"/><Relationship Id="rId33"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10.svg"/><Relationship Id="rId20" Type="http://schemas.openxmlformats.org/officeDocument/2006/relationships/image" Target="../media/image6.sv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24.png"/><Relationship Id="rId15" Type="http://schemas.openxmlformats.org/officeDocument/2006/relationships/image" Target="../media/image9.png"/><Relationship Id="rId23" Type="http://schemas.openxmlformats.org/officeDocument/2006/relationships/image" Target="../media/image33.png"/><Relationship Id="rId28" Type="http://schemas.openxmlformats.org/officeDocument/2006/relationships/image" Target="../media/image38.svg"/><Relationship Id="rId36" Type="http://schemas.openxmlformats.org/officeDocument/2006/relationships/image" Target="../media/image46.svg"/><Relationship Id="rId10" Type="http://schemas.openxmlformats.org/officeDocument/2006/relationships/image" Target="../media/image4.svg"/><Relationship Id="rId19" Type="http://schemas.openxmlformats.org/officeDocument/2006/relationships/image" Target="../media/image5.png"/><Relationship Id="rId31" Type="http://schemas.openxmlformats.org/officeDocument/2006/relationships/image" Target="../media/image41.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32.sv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png"/><Relationship Id="rId8"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png"/><Relationship Id="rId18" Type="http://schemas.openxmlformats.org/officeDocument/2006/relationships/hyperlink" Target="https://www.iso.org/standard/63712.html" TargetMode="External"/><Relationship Id="rId26" Type="http://schemas.openxmlformats.org/officeDocument/2006/relationships/image" Target="../media/image52.sv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5"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image" Target="../media/image10.svg"/><Relationship Id="rId20" Type="http://schemas.openxmlformats.org/officeDocument/2006/relationships/image" Target="../media/image6.svg"/><Relationship Id="rId29"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24" Type="http://schemas.openxmlformats.org/officeDocument/2006/relationships/image" Target="../media/image50.svg"/><Relationship Id="rId5" Type="http://schemas.openxmlformats.org/officeDocument/2006/relationships/image" Target="../media/image24.png"/><Relationship Id="rId15" Type="http://schemas.openxmlformats.org/officeDocument/2006/relationships/image" Target="../media/image9.png"/><Relationship Id="rId23" Type="http://schemas.openxmlformats.org/officeDocument/2006/relationships/image" Target="../media/image49.png"/><Relationship Id="rId28" Type="http://schemas.openxmlformats.org/officeDocument/2006/relationships/image" Target="../media/image54.svg"/><Relationship Id="rId10" Type="http://schemas.openxmlformats.org/officeDocument/2006/relationships/image" Target="../media/image4.svg"/><Relationship Id="rId19" Type="http://schemas.openxmlformats.org/officeDocument/2006/relationships/image" Target="../media/image5.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48.svg"/><Relationship Id="rId27" Type="http://schemas.openxmlformats.org/officeDocument/2006/relationships/image" Target="../media/image53.png"/><Relationship Id="rId30" Type="http://schemas.openxmlformats.org/officeDocument/2006/relationships/image" Target="../media/image56.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png"/><Relationship Id="rId18" Type="http://schemas.openxmlformats.org/officeDocument/2006/relationships/hyperlink" Target="https://www.iso.org/standard/63712.html" TargetMode="External"/><Relationship Id="rId3"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0.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5.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png"/><Relationship Id="rId18" Type="http://schemas.openxmlformats.org/officeDocument/2006/relationships/hyperlink" Target="https://www.iso.org/standard/63712.html" TargetMode="External"/><Relationship Id="rId3"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0.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5.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7.png"/><Relationship Id="rId18" Type="http://schemas.openxmlformats.org/officeDocument/2006/relationships/hyperlink" Target="https://www.iso.org/standard/63712.html" TargetMode="External"/><Relationship Id="rId3"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svg"/><Relationship Id="rId17"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0.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png"/><Relationship Id="rId5" Type="http://schemas.openxmlformats.org/officeDocument/2006/relationships/image" Target="../media/image24.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5.png"/><Relationship Id="rId4" Type="http://schemas.openxmlformats.org/officeDocument/2006/relationships/image" Target="../media/image30.svg"/><Relationship Id="rId9" Type="http://schemas.openxmlformats.org/officeDocument/2006/relationships/image" Target="../media/image3.png"/><Relationship Id="rId1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grpSp>
      <p:grpSp>
        <p:nvGrpSpPr>
          <p:cNvPr id="7" name="Group 7"/>
          <p:cNvGrpSpPr/>
          <p:nvPr/>
        </p:nvGrpSpPr>
        <p:grpSpPr>
          <a:xfrm>
            <a:off x="1269175" y="8542548"/>
            <a:ext cx="15749651" cy="820527"/>
            <a:chOff x="0" y="0"/>
            <a:chExt cx="7800667" cy="406400"/>
          </a:xfrm>
        </p:grpSpPr>
        <p:sp>
          <p:nvSpPr>
            <p:cNvPr id="8" name="Freeform 8"/>
            <p:cNvSpPr/>
            <p:nvPr/>
          </p:nvSpPr>
          <p:spPr>
            <a:xfrm>
              <a:off x="0" y="0"/>
              <a:ext cx="7800667" cy="406400"/>
            </a:xfrm>
            <a:custGeom>
              <a:avLst/>
              <a:gdLst/>
              <a:ahLst/>
              <a:cxnLst/>
              <a:rect l="l" t="t" r="r" b="b"/>
              <a:pathLst>
                <a:path w="7800667" h="406400">
                  <a:moveTo>
                    <a:pt x="7597467" y="0"/>
                  </a:moveTo>
                  <a:cubicBezTo>
                    <a:pt x="7709691" y="0"/>
                    <a:pt x="7800667" y="90976"/>
                    <a:pt x="7800667" y="203200"/>
                  </a:cubicBezTo>
                  <a:cubicBezTo>
                    <a:pt x="7800667" y="315424"/>
                    <a:pt x="7709691" y="406400"/>
                    <a:pt x="75974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000000"/>
              </a:solidFill>
              <a:prstDash val="solid"/>
              <a:miter/>
            </a:ln>
          </p:spPr>
          <p:txBody>
            <a:bodyPr/>
            <a:lstStyle/>
            <a:p>
              <a:endParaRPr lang="zh-TW" altLang="en-US"/>
            </a:p>
          </p:txBody>
        </p:sp>
        <p:sp>
          <p:nvSpPr>
            <p:cNvPr id="9" name="TextBox 9"/>
            <p:cNvSpPr txBox="1"/>
            <p:nvPr/>
          </p:nvSpPr>
          <p:spPr>
            <a:xfrm>
              <a:off x="0" y="-9525"/>
              <a:ext cx="812800" cy="415925"/>
            </a:xfrm>
            <a:prstGeom prst="rect">
              <a:avLst/>
            </a:prstGeom>
          </p:spPr>
          <p:txBody>
            <a:bodyPr lIns="50800" tIns="50800" rIns="50800" bIns="50800" rtlCol="0" anchor="ctr"/>
            <a:lstStyle/>
            <a:p>
              <a:pPr algn="ctr">
                <a:lnSpc>
                  <a:spcPts val="3380"/>
                </a:lnSpc>
              </a:pPr>
              <a:endParaRPr/>
            </a:p>
          </p:txBody>
        </p:sp>
      </p:grpSp>
      <p:sp>
        <p:nvSpPr>
          <p:cNvPr id="10" name="AutoShape 10"/>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3" name="Group 13"/>
          <p:cNvGrpSpPr/>
          <p:nvPr/>
        </p:nvGrpSpPr>
        <p:grpSpPr>
          <a:xfrm>
            <a:off x="1600768" y="1336276"/>
            <a:ext cx="15658532" cy="571931"/>
            <a:chOff x="0" y="-9525"/>
            <a:chExt cx="12467294" cy="455371"/>
          </a:xfrm>
        </p:grpSpPr>
        <p:sp>
          <p:nvSpPr>
            <p:cNvPr id="14" name="Freeform 14">
              <a:hlinkClick r:id="rId6"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15" name="TextBox 15"/>
            <p:cNvSpPr txBox="1"/>
            <p:nvPr/>
          </p:nvSpPr>
          <p:spPr>
            <a:xfrm>
              <a:off x="0" y="-9525"/>
              <a:ext cx="6369929"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16" name="Freeform 16"/>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7" name="Group 17"/>
          <p:cNvGrpSpPr/>
          <p:nvPr/>
        </p:nvGrpSpPr>
        <p:grpSpPr>
          <a:xfrm>
            <a:off x="340184" y="265439"/>
            <a:ext cx="604587" cy="6045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0" name="Freeform 20"/>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1" name="Freeform 21"/>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4471" r="-4471"/>
              </a:stretch>
            </a:blipFill>
          </p:spPr>
          <p:txBody>
            <a:bodyPr/>
            <a:lstStyle/>
            <a:p>
              <a:endParaRPr lang="zh-TW" altLang="en-US"/>
            </a:p>
          </p:txBody>
        </p:sp>
      </p:grpSp>
      <p:sp>
        <p:nvSpPr>
          <p:cNvPr id="24" name="TextBox 24"/>
          <p:cNvSpPr txBox="1"/>
          <p:nvPr/>
        </p:nvSpPr>
        <p:spPr>
          <a:xfrm>
            <a:off x="-439062" y="3449654"/>
            <a:ext cx="19166125" cy="1933575"/>
          </a:xfrm>
          <a:prstGeom prst="rect">
            <a:avLst/>
          </a:prstGeom>
        </p:spPr>
        <p:txBody>
          <a:bodyPr lIns="0" tIns="0" rIns="0" bIns="0" rtlCol="0" anchor="t">
            <a:spAutoFit/>
          </a:bodyPr>
          <a:lstStyle/>
          <a:p>
            <a:pPr algn="ctr">
              <a:lnSpc>
                <a:spcPts val="10580"/>
              </a:lnSpc>
            </a:pPr>
            <a:r>
              <a:rPr lang="en-US" sz="8817" dirty="0">
                <a:solidFill>
                  <a:srgbClr val="000000"/>
                </a:solidFill>
                <a:latin typeface="Open Sauce Heavy"/>
              </a:rPr>
              <a:t>ISO/IEC/IEEE 12207:2017</a:t>
            </a:r>
          </a:p>
          <a:p>
            <a:pPr algn="ctr">
              <a:lnSpc>
                <a:spcPts val="4701"/>
              </a:lnSpc>
            </a:pPr>
            <a:r>
              <a:rPr lang="en-US" sz="3917" dirty="0">
                <a:solidFill>
                  <a:srgbClr val="000000"/>
                </a:solidFill>
                <a:latin typeface="Open Sauce Heavy"/>
              </a:rPr>
              <a:t>Systems and software engineering — Software life cycle processes</a:t>
            </a:r>
          </a:p>
        </p:txBody>
      </p:sp>
      <p:sp>
        <p:nvSpPr>
          <p:cNvPr id="25" name="TextBox 25"/>
          <p:cNvSpPr txBox="1"/>
          <p:nvPr/>
        </p:nvSpPr>
        <p:spPr>
          <a:xfrm>
            <a:off x="3109938" y="8592282"/>
            <a:ext cx="12068125" cy="688975"/>
          </a:xfrm>
          <a:prstGeom prst="rect">
            <a:avLst/>
          </a:prstGeom>
        </p:spPr>
        <p:txBody>
          <a:bodyPr lIns="0" tIns="0" rIns="0" bIns="0" rtlCol="0" anchor="t">
            <a:spAutoFit/>
          </a:bodyPr>
          <a:lstStyle/>
          <a:p>
            <a:pPr algn="ctr">
              <a:lnSpc>
                <a:spcPts val="5600"/>
              </a:lnSpc>
            </a:pPr>
            <a:r>
              <a:rPr lang="en-US" sz="4000" b="1" dirty="0" err="1">
                <a:solidFill>
                  <a:srgbClr val="000000"/>
                </a:solidFill>
                <a:ea typeface="Open Sauce Heavy"/>
              </a:rPr>
              <a:t>軟體工程與管理</a:t>
            </a:r>
            <a:r>
              <a:rPr lang="en-US" sz="4000" dirty="0">
                <a:solidFill>
                  <a:srgbClr val="000000"/>
                </a:solidFill>
                <a:ea typeface="Open Sauce Heavy"/>
              </a:rPr>
              <a:t>       </a:t>
            </a:r>
            <a:r>
              <a:rPr lang="en-US" sz="4000" dirty="0">
                <a:solidFill>
                  <a:srgbClr val="000000"/>
                </a:solidFill>
                <a:latin typeface="Open Sauce Heavy"/>
              </a:rPr>
              <a:t>Group 3       2023.10.11</a:t>
            </a:r>
          </a:p>
        </p:txBody>
      </p:sp>
      <p:sp>
        <p:nvSpPr>
          <p:cNvPr id="26" name="TextBox 26"/>
          <p:cNvSpPr txBox="1"/>
          <p:nvPr/>
        </p:nvSpPr>
        <p:spPr>
          <a:xfrm>
            <a:off x="1509649" y="405808"/>
            <a:ext cx="274936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Title Page</a:t>
            </a:r>
          </a:p>
        </p:txBody>
      </p:sp>
      <p:sp>
        <p:nvSpPr>
          <p:cNvPr id="27" name="TextBox 27"/>
          <p:cNvSpPr txBox="1"/>
          <p:nvPr/>
        </p:nvSpPr>
        <p:spPr>
          <a:xfrm>
            <a:off x="3240524" y="6553200"/>
            <a:ext cx="11806953" cy="1126712"/>
          </a:xfrm>
          <a:prstGeom prst="rect">
            <a:avLst/>
          </a:prstGeom>
        </p:spPr>
        <p:txBody>
          <a:bodyPr lIns="0" tIns="0" rIns="0" bIns="0" rtlCol="0" anchor="t">
            <a:spAutoFit/>
          </a:bodyPr>
          <a:lstStyle/>
          <a:p>
            <a:pPr algn="just">
              <a:lnSpc>
                <a:spcPts val="4572"/>
              </a:lnSpc>
            </a:pPr>
            <a:r>
              <a:rPr lang="en-US" sz="3266" dirty="0">
                <a:solidFill>
                  <a:srgbClr val="000000"/>
                </a:solidFill>
                <a:latin typeface="Open Sauce"/>
                <a:ea typeface="微軟正黑體" panose="020B0604030504040204" pitchFamily="34" charset="-120"/>
              </a:rPr>
              <a:t>M11209215 林芷均｜M11209216  陳盈君｜M11209217 </a:t>
            </a:r>
            <a:r>
              <a:rPr lang="en-US" sz="3266" dirty="0" err="1">
                <a:solidFill>
                  <a:srgbClr val="000000"/>
                </a:solidFill>
                <a:latin typeface="Open Sauce"/>
                <a:ea typeface="微軟正黑體" panose="020B0604030504040204" pitchFamily="34" charset="-120"/>
              </a:rPr>
              <a:t>邱韻玟</a:t>
            </a:r>
            <a:endParaRPr lang="en-US" sz="3266" dirty="0">
              <a:solidFill>
                <a:srgbClr val="000000"/>
              </a:solidFill>
              <a:latin typeface="Open Sauce"/>
              <a:ea typeface="微軟正黑體" panose="020B0604030504040204" pitchFamily="34" charset="-120"/>
            </a:endParaRPr>
          </a:p>
          <a:p>
            <a:pPr algn="just">
              <a:lnSpc>
                <a:spcPts val="4572"/>
              </a:lnSpc>
              <a:spcBef>
                <a:spcPct val="0"/>
              </a:spcBef>
            </a:pPr>
            <a:r>
              <a:rPr lang="en-US" sz="3266" dirty="0">
                <a:solidFill>
                  <a:srgbClr val="000000"/>
                </a:solidFill>
                <a:latin typeface="Open Sauce"/>
                <a:ea typeface="微軟正黑體" panose="020B0604030504040204" pitchFamily="34" charset="-120"/>
              </a:rPr>
              <a:t>M11209218 黃奕瑄｜M11209306 何冠樺｜M11209316 </a:t>
            </a:r>
            <a:r>
              <a:rPr lang="en-US" sz="3266" dirty="0" err="1">
                <a:solidFill>
                  <a:srgbClr val="000000"/>
                </a:solidFill>
                <a:latin typeface="Open Sauce"/>
                <a:ea typeface="微軟正黑體" panose="020B0604030504040204" pitchFamily="34" charset="-120"/>
              </a:rPr>
              <a:t>柯唯廉</a:t>
            </a:r>
            <a:endParaRPr lang="en-US" sz="3266" dirty="0">
              <a:solidFill>
                <a:srgbClr val="000000"/>
              </a:solidFill>
              <a:latin typeface="Open Sauce"/>
              <a:ea typeface="微軟正黑體" panose="020B0604030504040204" pitchFamily="34" charset="-12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4" name="Group 24"/>
          <p:cNvGrpSpPr/>
          <p:nvPr/>
        </p:nvGrpSpPr>
        <p:grpSpPr>
          <a:xfrm>
            <a:off x="1600768" y="1336276"/>
            <a:ext cx="15658532" cy="571931"/>
            <a:chOff x="0" y="-9525"/>
            <a:chExt cx="12467294" cy="455371"/>
          </a:xfrm>
        </p:grpSpPr>
        <p:sp>
          <p:nvSpPr>
            <p:cNvPr id="25" name="Freeform 25">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6" name="TextBox 26"/>
            <p:cNvSpPr txBox="1"/>
            <p:nvPr/>
          </p:nvSpPr>
          <p:spPr>
            <a:xfrm>
              <a:off x="0" y="-9525"/>
              <a:ext cx="60059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7" name="Freeform 2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28" name="TextBox 28"/>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29" name="TextBox 29"/>
          <p:cNvSpPr txBox="1"/>
          <p:nvPr/>
        </p:nvSpPr>
        <p:spPr>
          <a:xfrm>
            <a:off x="17803307" y="9759066"/>
            <a:ext cx="166688" cy="328295"/>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Open Sauce"/>
              </a:rPr>
              <a:t>9</a:t>
            </a:r>
          </a:p>
        </p:txBody>
      </p:sp>
      <p:grpSp>
        <p:nvGrpSpPr>
          <p:cNvPr id="30" name="Group 30"/>
          <p:cNvGrpSpPr/>
          <p:nvPr/>
        </p:nvGrpSpPr>
        <p:grpSpPr>
          <a:xfrm>
            <a:off x="876306" y="2331835"/>
            <a:ext cx="16687789" cy="1118777"/>
            <a:chOff x="0" y="0"/>
            <a:chExt cx="6061901" cy="406400"/>
          </a:xfrm>
        </p:grpSpPr>
        <p:sp>
          <p:nvSpPr>
            <p:cNvPr id="31" name="Freeform 3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2" name="Group 32"/>
          <p:cNvGrpSpPr/>
          <p:nvPr/>
        </p:nvGrpSpPr>
        <p:grpSpPr>
          <a:xfrm>
            <a:off x="723906" y="2179435"/>
            <a:ext cx="16687789" cy="1118777"/>
            <a:chOff x="0" y="0"/>
            <a:chExt cx="6061901" cy="406400"/>
          </a:xfrm>
        </p:grpSpPr>
        <p:sp>
          <p:nvSpPr>
            <p:cNvPr id="33" name="Freeform 3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34" name="TextBox 34"/>
          <p:cNvSpPr txBox="1"/>
          <p:nvPr/>
        </p:nvSpPr>
        <p:spPr>
          <a:xfrm>
            <a:off x="971272" y="258556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可以在獲取包含軟體的系統時應用，無論是單獨應用還是與ISO</a:t>
            </a:r>
            <a:r>
              <a:rPr lang="en-US" sz="3000" b="1" dirty="0">
                <a:solidFill>
                  <a:srgbClr val="000000">
                    <a:alpha val="37647"/>
                  </a:srgbClr>
                </a:solidFill>
                <a:latin typeface="Calibri" panose="020F0502020204030204" pitchFamily="34" charset="0"/>
                <a:ea typeface="微軟正黑體" panose="020B0604030504040204" pitchFamily="34" charset="-120"/>
              </a:rPr>
              <a:t>/IEC/IEEE 15288一起使用。</a:t>
            </a:r>
          </a:p>
        </p:txBody>
      </p:sp>
      <p:grpSp>
        <p:nvGrpSpPr>
          <p:cNvPr id="35" name="Group 35"/>
          <p:cNvGrpSpPr/>
          <p:nvPr/>
        </p:nvGrpSpPr>
        <p:grpSpPr>
          <a:xfrm>
            <a:off x="952506" y="4214317"/>
            <a:ext cx="16687789" cy="1118777"/>
            <a:chOff x="0" y="0"/>
            <a:chExt cx="6061901" cy="406400"/>
          </a:xfrm>
        </p:grpSpPr>
        <p:sp>
          <p:nvSpPr>
            <p:cNvPr id="36" name="Freeform 36"/>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7" name="Group 37"/>
          <p:cNvGrpSpPr/>
          <p:nvPr/>
        </p:nvGrpSpPr>
        <p:grpSpPr>
          <a:xfrm>
            <a:off x="800106" y="4061917"/>
            <a:ext cx="16687789" cy="1118777"/>
            <a:chOff x="0" y="0"/>
            <a:chExt cx="6061901" cy="406400"/>
          </a:xfrm>
        </p:grpSpPr>
        <p:sp>
          <p:nvSpPr>
            <p:cNvPr id="38" name="Freeform 38"/>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39" name="TextBox 39"/>
          <p:cNvSpPr txBox="1"/>
          <p:nvPr/>
        </p:nvSpPr>
        <p:spPr>
          <a:xfrm>
            <a:off x="1047472" y="4468045"/>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很少遇到一個複雜的系統沒有軟體，所有軟體系統都需要硬體來運作</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grpSp>
        <p:nvGrpSpPr>
          <p:cNvPr id="40" name="Group 40"/>
          <p:cNvGrpSpPr/>
          <p:nvPr/>
        </p:nvGrpSpPr>
        <p:grpSpPr>
          <a:xfrm>
            <a:off x="952506" y="6247495"/>
            <a:ext cx="16687789" cy="1118777"/>
            <a:chOff x="0" y="0"/>
            <a:chExt cx="6061901" cy="406400"/>
          </a:xfrm>
        </p:grpSpPr>
        <p:sp>
          <p:nvSpPr>
            <p:cNvPr id="41" name="Freeform 4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42" name="Group 42"/>
          <p:cNvGrpSpPr/>
          <p:nvPr/>
        </p:nvGrpSpPr>
        <p:grpSpPr>
          <a:xfrm>
            <a:off x="800106" y="6095095"/>
            <a:ext cx="16687789" cy="1118777"/>
            <a:chOff x="0" y="0"/>
            <a:chExt cx="6061901" cy="406400"/>
          </a:xfrm>
        </p:grpSpPr>
        <p:sp>
          <p:nvSpPr>
            <p:cNvPr id="43" name="Freeform 4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44" name="TextBox 44"/>
          <p:cNvSpPr txBox="1"/>
          <p:nvPr/>
        </p:nvSpPr>
        <p:spPr>
          <a:xfrm>
            <a:off x="1047472" y="650122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是否適用於ISO</a:t>
            </a:r>
            <a:r>
              <a:rPr lang="en-US" sz="3000" b="1" dirty="0">
                <a:solidFill>
                  <a:srgbClr val="000000">
                    <a:alpha val="37647"/>
                  </a:srgbClr>
                </a:solidFill>
                <a:latin typeface="Calibri" panose="020F0502020204030204" pitchFamily="34" charset="0"/>
                <a:ea typeface="微軟正黑體" panose="020B0604030504040204" pitchFamily="34" charset="-120"/>
              </a:rPr>
              <a:t> 12207這份國際標準，或者ISO 15288，取決於系統</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grpSp>
        <p:nvGrpSpPr>
          <p:cNvPr id="45" name="Group 45"/>
          <p:cNvGrpSpPr/>
          <p:nvPr/>
        </p:nvGrpSpPr>
        <p:grpSpPr>
          <a:xfrm>
            <a:off x="876306" y="8280672"/>
            <a:ext cx="16687789" cy="1118777"/>
            <a:chOff x="0" y="0"/>
            <a:chExt cx="6061901" cy="406400"/>
          </a:xfrm>
        </p:grpSpPr>
        <p:sp>
          <p:nvSpPr>
            <p:cNvPr id="46" name="Freeform 46"/>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0060AD"/>
            </a:solidFill>
          </p:spPr>
          <p:txBody>
            <a:bodyPr/>
            <a:lstStyle/>
            <a:p>
              <a:endParaRPr lang="zh-TW" altLang="en-US"/>
            </a:p>
          </p:txBody>
        </p:sp>
      </p:grpSp>
      <p:grpSp>
        <p:nvGrpSpPr>
          <p:cNvPr id="47" name="Group 47"/>
          <p:cNvGrpSpPr/>
          <p:nvPr/>
        </p:nvGrpSpPr>
        <p:grpSpPr>
          <a:xfrm>
            <a:off x="723906" y="8128272"/>
            <a:ext cx="16687789" cy="1118777"/>
            <a:chOff x="0" y="0"/>
            <a:chExt cx="6061901" cy="406400"/>
          </a:xfrm>
        </p:grpSpPr>
        <p:sp>
          <p:nvSpPr>
            <p:cNvPr id="48" name="Freeform 48"/>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ECB248"/>
            </a:solidFill>
          </p:spPr>
          <p:txBody>
            <a:bodyPr/>
            <a:lstStyle/>
            <a:p>
              <a:endParaRPr lang="zh-TW" altLang="en-US"/>
            </a:p>
          </p:txBody>
        </p:sp>
      </p:grpSp>
      <p:sp>
        <p:nvSpPr>
          <p:cNvPr id="49" name="TextBox 49"/>
          <p:cNvSpPr txBox="1"/>
          <p:nvPr/>
        </p:nvSpPr>
        <p:spPr>
          <a:xfrm>
            <a:off x="971272" y="8534400"/>
            <a:ext cx="16193056" cy="473848"/>
          </a:xfrm>
          <a:prstGeom prst="rect">
            <a:avLst/>
          </a:prstGeom>
        </p:spPr>
        <p:txBody>
          <a:bodyPr lIns="0" tIns="0" rIns="0" bIns="0" rtlCol="0" anchor="t">
            <a:spAutoFit/>
          </a:bodyPr>
          <a:lstStyle/>
          <a:p>
            <a:pPr algn="ctr">
              <a:lnSpc>
                <a:spcPts val="3900"/>
              </a:lnSpc>
            </a:pPr>
            <a:r>
              <a:rPr lang="en-US" sz="3000" b="1">
                <a:solidFill>
                  <a:srgbClr val="000000"/>
                </a:solidFill>
                <a:latin typeface="Calibri" panose="020F0502020204030204" pitchFamily="34" charset="0"/>
                <a:ea typeface="微軟正黑體" panose="020B0604030504040204" pitchFamily="34" charset="-120"/>
              </a:rPr>
              <a:t>兩份標準的過程都具有相同的目的和結果，但在執行上的活動和任務方面存在差異。</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Purpose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8"/>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19"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369929"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zh-TW" altLang="en-US"/>
          </a:p>
        </p:txBody>
      </p:sp>
      <p:grpSp>
        <p:nvGrpSpPr>
          <p:cNvPr id="30" name="Group 30"/>
          <p:cNvGrpSpPr/>
          <p:nvPr/>
        </p:nvGrpSpPr>
        <p:grpSpPr>
          <a:xfrm>
            <a:off x="719805" y="4970810"/>
            <a:ext cx="4796362" cy="5079540"/>
            <a:chOff x="0" y="0"/>
            <a:chExt cx="1263239" cy="1337821"/>
          </a:xfrm>
        </p:grpSpPr>
        <p:sp>
          <p:nvSpPr>
            <p:cNvPr id="31" name="Freeform 31"/>
            <p:cNvSpPr/>
            <p:nvPr/>
          </p:nvSpPr>
          <p:spPr>
            <a:xfrm>
              <a:off x="0" y="0"/>
              <a:ext cx="1263239" cy="1337821"/>
            </a:xfrm>
            <a:custGeom>
              <a:avLst/>
              <a:gdLst/>
              <a:ahLst/>
              <a:cxnLst/>
              <a:rect l="l" t="t" r="r" b="b"/>
              <a:pathLst>
                <a:path w="1263239" h="1337821">
                  <a:moveTo>
                    <a:pt x="82320" y="0"/>
                  </a:moveTo>
                  <a:lnTo>
                    <a:pt x="1180919" y="0"/>
                  </a:lnTo>
                  <a:cubicBezTo>
                    <a:pt x="1202752" y="0"/>
                    <a:pt x="1223690" y="8673"/>
                    <a:pt x="1239128" y="24111"/>
                  </a:cubicBezTo>
                  <a:cubicBezTo>
                    <a:pt x="1254566" y="39549"/>
                    <a:pt x="1263239" y="60488"/>
                    <a:pt x="1263239" y="82320"/>
                  </a:cubicBezTo>
                  <a:lnTo>
                    <a:pt x="1263239" y="1255501"/>
                  </a:lnTo>
                  <a:cubicBezTo>
                    <a:pt x="1263239" y="1277334"/>
                    <a:pt x="1254566" y="1298272"/>
                    <a:pt x="1239128" y="1313710"/>
                  </a:cubicBezTo>
                  <a:cubicBezTo>
                    <a:pt x="1223690" y="1329148"/>
                    <a:pt x="1202752" y="1337821"/>
                    <a:pt x="1180919" y="1337821"/>
                  </a:cubicBezTo>
                  <a:lnTo>
                    <a:pt x="82320" y="1337821"/>
                  </a:lnTo>
                  <a:cubicBezTo>
                    <a:pt x="36856" y="1337821"/>
                    <a:pt x="0" y="1300965"/>
                    <a:pt x="0" y="1255501"/>
                  </a:cubicBezTo>
                  <a:lnTo>
                    <a:pt x="0" y="82320"/>
                  </a:lnTo>
                  <a:cubicBezTo>
                    <a:pt x="0" y="60488"/>
                    <a:pt x="8673" y="39549"/>
                    <a:pt x="24111" y="24111"/>
                  </a:cubicBezTo>
                  <a:cubicBezTo>
                    <a:pt x="39549" y="8673"/>
                    <a:pt x="60488" y="0"/>
                    <a:pt x="82320" y="0"/>
                  </a:cubicBezTo>
                  <a:close/>
                </a:path>
              </a:pathLst>
            </a:custGeom>
            <a:solidFill>
              <a:srgbClr val="C4C5C6">
                <a:alpha val="68627"/>
              </a:srgbClr>
            </a:solidFill>
          </p:spPr>
          <p:txBody>
            <a:bodyPr/>
            <a:lstStyle/>
            <a:p>
              <a:endParaRPr lang="zh-TW" alt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2857175" y="4970810"/>
            <a:ext cx="4796362" cy="5079540"/>
            <a:chOff x="0" y="0"/>
            <a:chExt cx="1263239" cy="1337821"/>
          </a:xfrm>
        </p:grpSpPr>
        <p:sp>
          <p:nvSpPr>
            <p:cNvPr id="34" name="Freeform 34"/>
            <p:cNvSpPr/>
            <p:nvPr/>
          </p:nvSpPr>
          <p:spPr>
            <a:xfrm>
              <a:off x="0" y="0"/>
              <a:ext cx="1263239" cy="1337821"/>
            </a:xfrm>
            <a:custGeom>
              <a:avLst/>
              <a:gdLst/>
              <a:ahLst/>
              <a:cxnLst/>
              <a:rect l="l" t="t" r="r" b="b"/>
              <a:pathLst>
                <a:path w="1263239" h="1337821">
                  <a:moveTo>
                    <a:pt x="82320" y="0"/>
                  </a:moveTo>
                  <a:lnTo>
                    <a:pt x="1180919" y="0"/>
                  </a:lnTo>
                  <a:cubicBezTo>
                    <a:pt x="1202752" y="0"/>
                    <a:pt x="1223690" y="8673"/>
                    <a:pt x="1239128" y="24111"/>
                  </a:cubicBezTo>
                  <a:cubicBezTo>
                    <a:pt x="1254566" y="39549"/>
                    <a:pt x="1263239" y="60488"/>
                    <a:pt x="1263239" y="82320"/>
                  </a:cubicBezTo>
                  <a:lnTo>
                    <a:pt x="1263239" y="1255501"/>
                  </a:lnTo>
                  <a:cubicBezTo>
                    <a:pt x="1263239" y="1277334"/>
                    <a:pt x="1254566" y="1298272"/>
                    <a:pt x="1239128" y="1313710"/>
                  </a:cubicBezTo>
                  <a:cubicBezTo>
                    <a:pt x="1223690" y="1329148"/>
                    <a:pt x="1202752" y="1337821"/>
                    <a:pt x="1180919" y="1337821"/>
                  </a:cubicBezTo>
                  <a:lnTo>
                    <a:pt x="82320" y="1337821"/>
                  </a:lnTo>
                  <a:cubicBezTo>
                    <a:pt x="36856" y="1337821"/>
                    <a:pt x="0" y="1300965"/>
                    <a:pt x="0" y="1255501"/>
                  </a:cubicBezTo>
                  <a:lnTo>
                    <a:pt x="0" y="82320"/>
                  </a:lnTo>
                  <a:cubicBezTo>
                    <a:pt x="0" y="60488"/>
                    <a:pt x="8673" y="39549"/>
                    <a:pt x="24111" y="24111"/>
                  </a:cubicBezTo>
                  <a:cubicBezTo>
                    <a:pt x="39549" y="8673"/>
                    <a:pt x="60488" y="0"/>
                    <a:pt x="82320" y="0"/>
                  </a:cubicBezTo>
                  <a:close/>
                </a:path>
              </a:pathLst>
            </a:custGeom>
            <a:solidFill>
              <a:srgbClr val="C4C5C6">
                <a:alpha val="68627"/>
              </a:srgbClr>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6745819" y="4970810"/>
            <a:ext cx="4796362" cy="5079540"/>
            <a:chOff x="0" y="0"/>
            <a:chExt cx="1263239" cy="1337821"/>
          </a:xfrm>
        </p:grpSpPr>
        <p:sp>
          <p:nvSpPr>
            <p:cNvPr id="37" name="Freeform 37"/>
            <p:cNvSpPr/>
            <p:nvPr/>
          </p:nvSpPr>
          <p:spPr>
            <a:xfrm>
              <a:off x="0" y="0"/>
              <a:ext cx="1263239" cy="1337821"/>
            </a:xfrm>
            <a:custGeom>
              <a:avLst/>
              <a:gdLst/>
              <a:ahLst/>
              <a:cxnLst/>
              <a:rect l="l" t="t" r="r" b="b"/>
              <a:pathLst>
                <a:path w="1263239" h="1337821">
                  <a:moveTo>
                    <a:pt x="82320" y="0"/>
                  </a:moveTo>
                  <a:lnTo>
                    <a:pt x="1180919" y="0"/>
                  </a:lnTo>
                  <a:cubicBezTo>
                    <a:pt x="1202752" y="0"/>
                    <a:pt x="1223690" y="8673"/>
                    <a:pt x="1239128" y="24111"/>
                  </a:cubicBezTo>
                  <a:cubicBezTo>
                    <a:pt x="1254566" y="39549"/>
                    <a:pt x="1263239" y="60488"/>
                    <a:pt x="1263239" y="82320"/>
                  </a:cubicBezTo>
                  <a:lnTo>
                    <a:pt x="1263239" y="1255501"/>
                  </a:lnTo>
                  <a:cubicBezTo>
                    <a:pt x="1263239" y="1277334"/>
                    <a:pt x="1254566" y="1298272"/>
                    <a:pt x="1239128" y="1313710"/>
                  </a:cubicBezTo>
                  <a:cubicBezTo>
                    <a:pt x="1223690" y="1329148"/>
                    <a:pt x="1202752" y="1337821"/>
                    <a:pt x="1180919" y="1337821"/>
                  </a:cubicBezTo>
                  <a:lnTo>
                    <a:pt x="82320" y="1337821"/>
                  </a:lnTo>
                  <a:cubicBezTo>
                    <a:pt x="36856" y="1337821"/>
                    <a:pt x="0" y="1300965"/>
                    <a:pt x="0" y="1255501"/>
                  </a:cubicBezTo>
                  <a:lnTo>
                    <a:pt x="0" y="82320"/>
                  </a:lnTo>
                  <a:cubicBezTo>
                    <a:pt x="0" y="60488"/>
                    <a:pt x="8673" y="39549"/>
                    <a:pt x="24111" y="24111"/>
                  </a:cubicBezTo>
                  <a:cubicBezTo>
                    <a:pt x="39549" y="8673"/>
                    <a:pt x="60488" y="0"/>
                    <a:pt x="82320" y="0"/>
                  </a:cubicBezTo>
                  <a:close/>
                </a:path>
              </a:pathLst>
            </a:custGeom>
            <a:solidFill>
              <a:srgbClr val="C4C5C6">
                <a:alpha val="68627"/>
              </a:srgbClr>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634463" y="4073478"/>
            <a:ext cx="4881704" cy="1118777"/>
            <a:chOff x="0" y="0"/>
            <a:chExt cx="1773297" cy="406400"/>
          </a:xfrm>
        </p:grpSpPr>
        <p:sp>
          <p:nvSpPr>
            <p:cNvPr id="40" name="Freeform 40"/>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71A5D1"/>
            </a:solidFill>
          </p:spPr>
          <p:txBody>
            <a:bodyPr/>
            <a:lstStyle/>
            <a:p>
              <a:endParaRPr lang="zh-TW" altLang="en-US"/>
            </a:p>
          </p:txBody>
        </p:sp>
      </p:grpSp>
      <p:grpSp>
        <p:nvGrpSpPr>
          <p:cNvPr id="41" name="Group 41"/>
          <p:cNvGrpSpPr/>
          <p:nvPr/>
        </p:nvGrpSpPr>
        <p:grpSpPr>
          <a:xfrm>
            <a:off x="6703148" y="4073478"/>
            <a:ext cx="4881704" cy="1118777"/>
            <a:chOff x="0" y="0"/>
            <a:chExt cx="1773297" cy="406400"/>
          </a:xfrm>
        </p:grpSpPr>
        <p:sp>
          <p:nvSpPr>
            <p:cNvPr id="42" name="Freeform 42"/>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71A5D1"/>
            </a:solidFill>
          </p:spPr>
          <p:txBody>
            <a:bodyPr/>
            <a:lstStyle/>
            <a:p>
              <a:endParaRPr lang="zh-TW" altLang="en-US"/>
            </a:p>
          </p:txBody>
        </p:sp>
      </p:grpSp>
      <p:grpSp>
        <p:nvGrpSpPr>
          <p:cNvPr id="43" name="Group 43"/>
          <p:cNvGrpSpPr/>
          <p:nvPr/>
        </p:nvGrpSpPr>
        <p:grpSpPr>
          <a:xfrm>
            <a:off x="12771833" y="4073478"/>
            <a:ext cx="4881704" cy="1118777"/>
            <a:chOff x="0" y="0"/>
            <a:chExt cx="1773297" cy="406400"/>
          </a:xfrm>
        </p:grpSpPr>
        <p:sp>
          <p:nvSpPr>
            <p:cNvPr id="44" name="Freeform 44"/>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71A5D1"/>
            </a:solidFill>
          </p:spPr>
          <p:txBody>
            <a:bodyPr/>
            <a:lstStyle/>
            <a:p>
              <a:endParaRPr lang="zh-TW" altLang="en-US"/>
            </a:p>
          </p:txBody>
        </p:sp>
      </p:grpSp>
      <p:sp>
        <p:nvSpPr>
          <p:cNvPr id="45" name="Freeform 45"/>
          <p:cNvSpPr/>
          <p:nvPr/>
        </p:nvSpPr>
        <p:spPr>
          <a:xfrm>
            <a:off x="849186" y="3766019"/>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zh-TW" altLang="en-US"/>
          </a:p>
        </p:txBody>
      </p:sp>
      <p:sp>
        <p:nvSpPr>
          <p:cNvPr id="46" name="TextBox 46"/>
          <p:cNvSpPr txBox="1"/>
          <p:nvPr/>
        </p:nvSpPr>
        <p:spPr>
          <a:xfrm>
            <a:off x="7195152" y="4381500"/>
            <a:ext cx="3965957" cy="582930"/>
          </a:xfrm>
          <a:prstGeom prst="rect">
            <a:avLst/>
          </a:prstGeom>
        </p:spPr>
        <p:txBody>
          <a:bodyPr lIns="0" tIns="0" rIns="0" bIns="0" rtlCol="0" anchor="t">
            <a:spAutoFit/>
          </a:bodyPr>
          <a:lstStyle/>
          <a:p>
            <a:pPr algn="ctr">
              <a:lnSpc>
                <a:spcPts val="4679"/>
              </a:lnSpc>
            </a:pPr>
            <a:r>
              <a:rPr lang="en-US" sz="3599" b="1" dirty="0" err="1">
                <a:solidFill>
                  <a:srgbClr val="000000"/>
                </a:solidFill>
                <a:latin typeface="Calibri" panose="020F0502020204030204" pitchFamily="34" charset="0"/>
                <a:ea typeface="微軟正黑體" panose="020B0604030504040204" pitchFamily="34" charset="-120"/>
              </a:rPr>
              <a:t>明確定義的術語</a:t>
            </a:r>
            <a:endParaRPr lang="en-US" sz="3599" b="1" dirty="0">
              <a:solidFill>
                <a:srgbClr val="000000"/>
              </a:solidFill>
              <a:latin typeface="Calibri" panose="020F0502020204030204" pitchFamily="34" charset="0"/>
              <a:ea typeface="微軟正黑體" panose="020B0604030504040204" pitchFamily="34" charset="-120"/>
            </a:endParaRPr>
          </a:p>
        </p:txBody>
      </p:sp>
      <p:sp>
        <p:nvSpPr>
          <p:cNvPr id="47" name="TextBox 47"/>
          <p:cNvSpPr txBox="1"/>
          <p:nvPr/>
        </p:nvSpPr>
        <p:spPr>
          <a:xfrm>
            <a:off x="13263837" y="4381500"/>
            <a:ext cx="3965957" cy="565150"/>
          </a:xfrm>
          <a:prstGeom prst="rect">
            <a:avLst/>
          </a:prstGeom>
        </p:spPr>
        <p:txBody>
          <a:bodyPr lIns="0" tIns="0" rIns="0" bIns="0" rtlCol="0" anchor="t">
            <a:spAutoFit/>
          </a:bodyPr>
          <a:lstStyle/>
          <a:p>
            <a:pPr algn="ctr">
              <a:lnSpc>
                <a:spcPts val="4549"/>
              </a:lnSpc>
            </a:pPr>
            <a:r>
              <a:rPr lang="en-US" sz="3499" b="1" dirty="0" err="1">
                <a:solidFill>
                  <a:srgbClr val="000000"/>
                </a:solidFill>
                <a:latin typeface="Calibri" panose="020F0502020204030204" pitchFamily="34" charset="0"/>
                <a:ea typeface="微軟正黑體" panose="020B0604030504040204" pitchFamily="34" charset="-120"/>
              </a:rPr>
              <a:t>確保品質和效率</a:t>
            </a:r>
            <a:endParaRPr lang="en-US" sz="3499" b="1" dirty="0">
              <a:solidFill>
                <a:srgbClr val="000000"/>
              </a:solidFill>
              <a:latin typeface="Calibri" panose="020F0502020204030204" pitchFamily="34" charset="0"/>
              <a:ea typeface="微軟正黑體" panose="020B0604030504040204" pitchFamily="34" charset="-120"/>
            </a:endParaRPr>
          </a:p>
        </p:txBody>
      </p:sp>
      <p:sp>
        <p:nvSpPr>
          <p:cNvPr id="48" name="Freeform 48"/>
          <p:cNvSpPr/>
          <p:nvPr/>
        </p:nvSpPr>
        <p:spPr>
          <a:xfrm>
            <a:off x="6917871" y="3766019"/>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zh-TW" altLang="en-US"/>
          </a:p>
        </p:txBody>
      </p:sp>
      <p:sp>
        <p:nvSpPr>
          <p:cNvPr id="49" name="Freeform 49"/>
          <p:cNvSpPr/>
          <p:nvPr/>
        </p:nvSpPr>
        <p:spPr>
          <a:xfrm>
            <a:off x="12986556" y="3766019"/>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zh-TW" altLang="en-US"/>
          </a:p>
        </p:txBody>
      </p:sp>
      <p:grpSp>
        <p:nvGrpSpPr>
          <p:cNvPr id="50" name="Group 50"/>
          <p:cNvGrpSpPr/>
          <p:nvPr/>
        </p:nvGrpSpPr>
        <p:grpSpPr>
          <a:xfrm rot="-10800000">
            <a:off x="3659719" y="2159192"/>
            <a:ext cx="13993818" cy="1206819"/>
            <a:chOff x="0" y="0"/>
            <a:chExt cx="3685615" cy="317845"/>
          </a:xfrm>
        </p:grpSpPr>
        <p:sp>
          <p:nvSpPr>
            <p:cNvPr id="51" name="Freeform 51"/>
            <p:cNvSpPr/>
            <p:nvPr/>
          </p:nvSpPr>
          <p:spPr>
            <a:xfrm>
              <a:off x="0" y="0"/>
              <a:ext cx="3685615" cy="317845"/>
            </a:xfrm>
            <a:custGeom>
              <a:avLst/>
              <a:gdLst/>
              <a:ahLst/>
              <a:cxnLst/>
              <a:rect l="l" t="t" r="r" b="b"/>
              <a:pathLst>
                <a:path w="3685615" h="317845">
                  <a:moveTo>
                    <a:pt x="0" y="0"/>
                  </a:moveTo>
                  <a:lnTo>
                    <a:pt x="3482415" y="0"/>
                  </a:lnTo>
                  <a:lnTo>
                    <a:pt x="3685615" y="158923"/>
                  </a:lnTo>
                  <a:lnTo>
                    <a:pt x="3482415" y="317845"/>
                  </a:lnTo>
                  <a:lnTo>
                    <a:pt x="0" y="317845"/>
                  </a:lnTo>
                  <a:lnTo>
                    <a:pt x="203200" y="158923"/>
                  </a:lnTo>
                  <a:lnTo>
                    <a:pt x="0" y="0"/>
                  </a:lnTo>
                  <a:close/>
                </a:path>
              </a:pathLst>
            </a:custGeom>
            <a:solidFill>
              <a:srgbClr val="ECB248"/>
            </a:solidFill>
          </p:spPr>
          <p:txBody>
            <a:bodyPr/>
            <a:lstStyle/>
            <a:p>
              <a:endParaRPr lang="zh-TW" altLang="en-US"/>
            </a:p>
          </p:txBody>
        </p:sp>
        <p:sp>
          <p:nvSpPr>
            <p:cNvPr id="52" name="TextBox 52"/>
            <p:cNvSpPr txBox="1"/>
            <p:nvPr/>
          </p:nvSpPr>
          <p:spPr>
            <a:xfrm>
              <a:off x="177800" y="-47625"/>
              <a:ext cx="558800" cy="454025"/>
            </a:xfrm>
            <a:prstGeom prst="rect">
              <a:avLst/>
            </a:prstGeom>
          </p:spPr>
          <p:txBody>
            <a:bodyPr lIns="50800" tIns="50800" rIns="50800" bIns="50800" rtlCol="0" anchor="ctr"/>
            <a:lstStyle/>
            <a:p>
              <a:pPr algn="ctr">
                <a:lnSpc>
                  <a:spcPts val="2800"/>
                </a:lnSpc>
              </a:pPr>
              <a:endParaRPr/>
            </a:p>
          </p:txBody>
        </p:sp>
      </p:grpSp>
      <p:sp>
        <p:nvSpPr>
          <p:cNvPr id="53" name="Freeform 53"/>
          <p:cNvSpPr/>
          <p:nvPr/>
        </p:nvSpPr>
        <p:spPr>
          <a:xfrm>
            <a:off x="10668091" y="8852018"/>
            <a:ext cx="1181100" cy="1129427"/>
          </a:xfrm>
          <a:custGeom>
            <a:avLst/>
            <a:gdLst/>
            <a:ahLst/>
            <a:cxnLst/>
            <a:rect l="l" t="t" r="r" b="b"/>
            <a:pathLst>
              <a:path w="1181100" h="1129427">
                <a:moveTo>
                  <a:pt x="0" y="0"/>
                </a:moveTo>
                <a:lnTo>
                  <a:pt x="1181100" y="0"/>
                </a:lnTo>
                <a:lnTo>
                  <a:pt x="1181100" y="1129426"/>
                </a:lnTo>
                <a:lnTo>
                  <a:pt x="0" y="112942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zh-TW" altLang="en-US"/>
          </a:p>
        </p:txBody>
      </p:sp>
      <p:sp>
        <p:nvSpPr>
          <p:cNvPr id="54" name="Freeform 54"/>
          <p:cNvSpPr/>
          <p:nvPr/>
        </p:nvSpPr>
        <p:spPr>
          <a:xfrm>
            <a:off x="4673156" y="8794437"/>
            <a:ext cx="1186837" cy="1255913"/>
          </a:xfrm>
          <a:custGeom>
            <a:avLst/>
            <a:gdLst/>
            <a:ahLst/>
            <a:cxnLst/>
            <a:rect l="l" t="t" r="r" b="b"/>
            <a:pathLst>
              <a:path w="1186837" h="1255913">
                <a:moveTo>
                  <a:pt x="0" y="0"/>
                </a:moveTo>
                <a:lnTo>
                  <a:pt x="1186838" y="0"/>
                </a:lnTo>
                <a:lnTo>
                  <a:pt x="1186838" y="1255913"/>
                </a:lnTo>
                <a:lnTo>
                  <a:pt x="0" y="125591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zh-TW" altLang="en-US"/>
          </a:p>
        </p:txBody>
      </p:sp>
      <p:sp>
        <p:nvSpPr>
          <p:cNvPr id="55" name="Freeform 55"/>
          <p:cNvSpPr/>
          <p:nvPr/>
        </p:nvSpPr>
        <p:spPr>
          <a:xfrm>
            <a:off x="17002216" y="8831843"/>
            <a:ext cx="1181100" cy="1181100"/>
          </a:xfrm>
          <a:custGeom>
            <a:avLst/>
            <a:gdLst/>
            <a:ahLst/>
            <a:cxnLst/>
            <a:rect l="l" t="t" r="r" b="b"/>
            <a:pathLst>
              <a:path w="1181100" h="1181100">
                <a:moveTo>
                  <a:pt x="0" y="0"/>
                </a:moveTo>
                <a:lnTo>
                  <a:pt x="1181100" y="0"/>
                </a:lnTo>
                <a:lnTo>
                  <a:pt x="1181100" y="1181100"/>
                </a:lnTo>
                <a:lnTo>
                  <a:pt x="0" y="118110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zh-TW" altLang="en-US"/>
          </a:p>
        </p:txBody>
      </p:sp>
      <p:sp>
        <p:nvSpPr>
          <p:cNvPr id="56" name="TextBox 5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57" name="TextBox 57"/>
          <p:cNvSpPr txBox="1"/>
          <p:nvPr/>
        </p:nvSpPr>
        <p:spPr>
          <a:xfrm>
            <a:off x="294270" y="2203482"/>
            <a:ext cx="3111489" cy="87825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主要目的</a:t>
            </a:r>
            <a:r>
              <a:rPr lang="en-US" sz="4499" dirty="0">
                <a:solidFill>
                  <a:srgbClr val="000000"/>
                </a:solidFill>
                <a:latin typeface="Noto Sans T Chinese Bold"/>
              </a:rPr>
              <a:t> -</a:t>
            </a:r>
          </a:p>
        </p:txBody>
      </p:sp>
      <p:sp>
        <p:nvSpPr>
          <p:cNvPr id="58" name="TextBox 58"/>
          <p:cNvSpPr txBox="1"/>
          <p:nvPr/>
        </p:nvSpPr>
        <p:spPr>
          <a:xfrm>
            <a:off x="1126467" y="4408170"/>
            <a:ext cx="3965957" cy="565150"/>
          </a:xfrm>
          <a:prstGeom prst="rect">
            <a:avLst/>
          </a:prstGeom>
        </p:spPr>
        <p:txBody>
          <a:bodyPr lIns="0" tIns="0" rIns="0" bIns="0" rtlCol="0" anchor="t">
            <a:spAutoFit/>
          </a:bodyPr>
          <a:lstStyle/>
          <a:p>
            <a:pPr algn="ctr">
              <a:lnSpc>
                <a:spcPts val="4549"/>
              </a:lnSpc>
            </a:pPr>
            <a:r>
              <a:rPr lang="en-US" sz="3499" b="1" dirty="0" err="1">
                <a:solidFill>
                  <a:srgbClr val="000000"/>
                </a:solidFill>
                <a:latin typeface="Calibri" panose="020F0502020204030204" pitchFamily="34" charset="0"/>
                <a:ea typeface="微軟正黑體" panose="020B0604030504040204" pitchFamily="34" charset="-120"/>
              </a:rPr>
              <a:t>提供一個通用框架</a:t>
            </a:r>
            <a:endParaRPr lang="en-US" sz="3499" b="1" dirty="0">
              <a:solidFill>
                <a:srgbClr val="000000"/>
              </a:solidFill>
              <a:latin typeface="Calibri" panose="020F0502020204030204" pitchFamily="34" charset="0"/>
              <a:ea typeface="微軟正黑體" panose="020B0604030504040204" pitchFamily="34" charset="-120"/>
            </a:endParaRPr>
          </a:p>
        </p:txBody>
      </p:sp>
      <p:sp>
        <p:nvSpPr>
          <p:cNvPr id="59" name="TextBox 59"/>
          <p:cNvSpPr txBox="1"/>
          <p:nvPr/>
        </p:nvSpPr>
        <p:spPr>
          <a:xfrm>
            <a:off x="4531607" y="2555239"/>
            <a:ext cx="12250042" cy="530861"/>
          </a:xfrm>
          <a:prstGeom prst="rect">
            <a:avLst/>
          </a:prstGeom>
        </p:spPr>
        <p:txBody>
          <a:bodyPr lIns="0" tIns="0" rIns="0" bIns="0" rtlCol="0" anchor="t">
            <a:spAutoFit/>
          </a:bodyPr>
          <a:lstStyle/>
          <a:p>
            <a:pPr algn="ctr">
              <a:lnSpc>
                <a:spcPts val="4339"/>
              </a:lnSpc>
              <a:spcBef>
                <a:spcPct val="0"/>
              </a:spcBef>
            </a:pPr>
            <a:r>
              <a:rPr lang="en-US" sz="3099" b="1" dirty="0" err="1">
                <a:solidFill>
                  <a:srgbClr val="000000"/>
                </a:solidFill>
                <a:latin typeface="Calibri" panose="020F0502020204030204" pitchFamily="34" charset="0"/>
                <a:ea typeface="微軟正黑體" panose="020B0604030504040204" pitchFamily="34" charset="-120"/>
              </a:rPr>
              <a:t>旨在協助組織以組織化和系統性的方式管理軟體專案的生命週期</a:t>
            </a:r>
            <a:r>
              <a:rPr lang="en-US" sz="3099" b="1" dirty="0">
                <a:solidFill>
                  <a:srgbClr val="000000"/>
                </a:solidFill>
                <a:latin typeface="Calibri" panose="020F0502020204030204" pitchFamily="34" charset="0"/>
                <a:ea typeface="微軟正黑體" panose="020B0604030504040204" pitchFamily="34" charset="-120"/>
              </a:rPr>
              <a:t>。</a:t>
            </a:r>
          </a:p>
        </p:txBody>
      </p:sp>
      <p:sp>
        <p:nvSpPr>
          <p:cNvPr id="60" name="TextBox 60"/>
          <p:cNvSpPr txBox="1"/>
          <p:nvPr/>
        </p:nvSpPr>
        <p:spPr>
          <a:xfrm>
            <a:off x="1126467" y="5339079"/>
            <a:ext cx="4244460" cy="3728265"/>
          </a:xfrm>
          <a:prstGeom prst="rect">
            <a:avLst/>
          </a:prstGeom>
        </p:spPr>
        <p:txBody>
          <a:bodyPr wrap="square" lIns="0" tIns="0" rIns="0" bIns="0" rtlCol="0" anchor="t">
            <a:spAutoFit/>
          </a:bodyPr>
          <a:lstStyle/>
          <a:p>
            <a:pPr algn="just">
              <a:lnSpc>
                <a:spcPts val="4899"/>
              </a:lnSpc>
              <a:spcBef>
                <a:spcPct val="0"/>
              </a:spcBef>
            </a:pPr>
            <a:r>
              <a:rPr lang="en-US" sz="3499" dirty="0" err="1">
                <a:solidFill>
                  <a:srgbClr val="000000"/>
                </a:solidFill>
                <a:latin typeface="Calibri" panose="020F0502020204030204" pitchFamily="34" charset="0"/>
                <a:ea typeface="微軟正黑體" panose="020B0604030504040204" pitchFamily="34" charset="-120"/>
              </a:rPr>
              <a:t>建立了一個軟體生命週期過程的共同框架，以促進在軟體系統生命周期中的獲取者、供應者和其他利益相關者之間的溝通</a:t>
            </a:r>
            <a:r>
              <a:rPr lang="en-US" sz="3499" dirty="0">
                <a:solidFill>
                  <a:srgbClr val="000000"/>
                </a:solidFill>
                <a:latin typeface="Calibri" panose="020F0502020204030204" pitchFamily="34" charset="0"/>
                <a:ea typeface="微軟正黑體" panose="020B0604030504040204" pitchFamily="34" charset="-120"/>
              </a:rPr>
              <a:t>。</a:t>
            </a:r>
          </a:p>
        </p:txBody>
      </p:sp>
      <p:sp>
        <p:nvSpPr>
          <p:cNvPr id="61" name="TextBox 61"/>
          <p:cNvSpPr txBox="1"/>
          <p:nvPr/>
        </p:nvSpPr>
        <p:spPr>
          <a:xfrm>
            <a:off x="13448436" y="5339079"/>
            <a:ext cx="3965957" cy="4356642"/>
          </a:xfrm>
          <a:prstGeom prst="rect">
            <a:avLst/>
          </a:prstGeom>
        </p:spPr>
        <p:txBody>
          <a:bodyPr lIns="0" tIns="0" rIns="0" bIns="0" rtlCol="0" anchor="t">
            <a:spAutoFit/>
          </a:bodyPr>
          <a:lstStyle/>
          <a:p>
            <a:pPr algn="just">
              <a:lnSpc>
                <a:spcPts val="4899"/>
              </a:lnSpc>
              <a:spcBef>
                <a:spcPct val="0"/>
              </a:spcBef>
            </a:pPr>
            <a:r>
              <a:rPr lang="en-US" sz="3499" dirty="0" err="1">
                <a:solidFill>
                  <a:srgbClr val="000000"/>
                </a:solidFill>
                <a:latin typeface="Calibri" panose="020F0502020204030204" pitchFamily="34" charset="0"/>
                <a:ea typeface="微軟正黑體" panose="020B0604030504040204" pitchFamily="34" charset="-120"/>
              </a:rPr>
              <a:t>建立一個明確的品管計劃以及與組織品管政策和目標一致的品質保證策略，並確保有足夠的資源和信息來支持品質管理活動</a:t>
            </a:r>
            <a:r>
              <a:rPr lang="en-US" sz="3499" dirty="0">
                <a:solidFill>
                  <a:srgbClr val="000000"/>
                </a:solidFill>
                <a:latin typeface="Calibri" panose="020F0502020204030204" pitchFamily="34" charset="0"/>
                <a:ea typeface="微軟正黑體" panose="020B0604030504040204" pitchFamily="34" charset="-120"/>
              </a:rPr>
              <a:t>。</a:t>
            </a:r>
          </a:p>
        </p:txBody>
      </p:sp>
      <p:sp>
        <p:nvSpPr>
          <p:cNvPr id="62" name="TextBox 62"/>
          <p:cNvSpPr txBox="1"/>
          <p:nvPr/>
        </p:nvSpPr>
        <p:spPr>
          <a:xfrm>
            <a:off x="7237225" y="5320321"/>
            <a:ext cx="3965957" cy="2454276"/>
          </a:xfrm>
          <a:prstGeom prst="rect">
            <a:avLst/>
          </a:prstGeom>
        </p:spPr>
        <p:txBody>
          <a:bodyPr lIns="0" tIns="0" rIns="0" bIns="0" rtlCol="0" anchor="t">
            <a:spAutoFit/>
          </a:bodyPr>
          <a:lstStyle/>
          <a:p>
            <a:pPr algn="just">
              <a:lnSpc>
                <a:spcPts val="4899"/>
              </a:lnSpc>
              <a:spcBef>
                <a:spcPct val="0"/>
              </a:spcBef>
            </a:pPr>
            <a:r>
              <a:rPr lang="en-US" sz="3499" dirty="0" err="1">
                <a:solidFill>
                  <a:srgbClr val="000000"/>
                </a:solidFill>
                <a:latin typeface="Calibri" panose="020F0502020204030204" pitchFamily="34" charset="0"/>
                <a:ea typeface="微軟正黑體" panose="020B0604030504040204" pitchFamily="34" charset="-120"/>
              </a:rPr>
              <a:t>通過提供一個標準中使用的術語和相關的定義，以確保共享的理解</a:t>
            </a:r>
            <a:r>
              <a:rPr lang="en-US" sz="3499" dirty="0">
                <a:solidFill>
                  <a:srgbClr val="000000"/>
                </a:solidFill>
                <a:latin typeface="Calibri" panose="020F0502020204030204" pitchFamily="34" charset="0"/>
                <a:ea typeface="微軟正黑體" panose="020B0604030504040204" pitchFamily="34" charset="-120"/>
              </a:rPr>
              <a:t>。</a:t>
            </a:r>
          </a:p>
        </p:txBody>
      </p:sp>
      <p:sp>
        <p:nvSpPr>
          <p:cNvPr id="64" name="文字方塊 63">
            <a:extLst>
              <a:ext uri="{FF2B5EF4-FFF2-40B4-BE49-F238E27FC236}">
                <a16:creationId xmlns:a16="http://schemas.microsoft.com/office/drawing/2014/main" id="{8074D2B1-9099-9574-E0E9-9B890EADCD4F}"/>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10</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23364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rot="-10800000">
            <a:off x="3659719" y="2159192"/>
            <a:ext cx="13993818" cy="1206819"/>
            <a:chOff x="0" y="0"/>
            <a:chExt cx="3685615" cy="317845"/>
          </a:xfrm>
        </p:grpSpPr>
        <p:sp>
          <p:nvSpPr>
            <p:cNvPr id="31" name="Freeform 31"/>
            <p:cNvSpPr/>
            <p:nvPr/>
          </p:nvSpPr>
          <p:spPr>
            <a:xfrm>
              <a:off x="0" y="0"/>
              <a:ext cx="3685615" cy="317845"/>
            </a:xfrm>
            <a:custGeom>
              <a:avLst/>
              <a:gdLst/>
              <a:ahLst/>
              <a:cxnLst/>
              <a:rect l="l" t="t" r="r" b="b"/>
              <a:pathLst>
                <a:path w="3685615" h="317845">
                  <a:moveTo>
                    <a:pt x="0" y="0"/>
                  </a:moveTo>
                  <a:lnTo>
                    <a:pt x="3482415" y="0"/>
                  </a:lnTo>
                  <a:lnTo>
                    <a:pt x="3685615" y="158923"/>
                  </a:lnTo>
                  <a:lnTo>
                    <a:pt x="3482415" y="317845"/>
                  </a:lnTo>
                  <a:lnTo>
                    <a:pt x="0" y="317845"/>
                  </a:lnTo>
                  <a:lnTo>
                    <a:pt x="203200" y="158923"/>
                  </a:lnTo>
                  <a:lnTo>
                    <a:pt x="0" y="0"/>
                  </a:lnTo>
                  <a:close/>
                </a:path>
              </a:pathLst>
            </a:custGeom>
            <a:solidFill>
              <a:srgbClr val="ECB248"/>
            </a:solidFill>
          </p:spPr>
          <p:txBody>
            <a:bodyPr/>
            <a:lstStyle/>
            <a:p>
              <a:endParaRPr lang="zh-TW" altLang="en-US"/>
            </a:p>
          </p:txBody>
        </p:sp>
        <p:sp>
          <p:nvSpPr>
            <p:cNvPr id="32" name="TextBox 32"/>
            <p:cNvSpPr txBox="1"/>
            <p:nvPr/>
          </p:nvSpPr>
          <p:spPr>
            <a:xfrm>
              <a:off x="177800" y="-47625"/>
              <a:ext cx="558800" cy="454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2857003"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3336669" y="3613661"/>
            <a:ext cx="6673339" cy="667333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9" name="Freeform 39"/>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40" name="Freeform 40"/>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41" name="Freeform 41"/>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42" name="Freeform 42"/>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3" name="Group 43"/>
          <p:cNvGrpSpPr/>
          <p:nvPr/>
        </p:nvGrpSpPr>
        <p:grpSpPr>
          <a:xfrm>
            <a:off x="9802910" y="5143500"/>
            <a:ext cx="7456390" cy="3086100"/>
            <a:chOff x="0" y="0"/>
            <a:chExt cx="1963823" cy="812800"/>
          </a:xfrm>
        </p:grpSpPr>
        <p:sp>
          <p:nvSpPr>
            <p:cNvPr id="44" name="Freeform 44"/>
            <p:cNvSpPr/>
            <p:nvPr/>
          </p:nvSpPr>
          <p:spPr>
            <a:xfrm>
              <a:off x="0" y="0"/>
              <a:ext cx="1963823" cy="812800"/>
            </a:xfrm>
            <a:custGeom>
              <a:avLst/>
              <a:gdLst/>
              <a:ahLst/>
              <a:cxnLst/>
              <a:rect l="l" t="t" r="r" b="b"/>
              <a:pathLst>
                <a:path w="1963823" h="812800">
                  <a:moveTo>
                    <a:pt x="52953" y="0"/>
                  </a:moveTo>
                  <a:lnTo>
                    <a:pt x="1910870" y="0"/>
                  </a:lnTo>
                  <a:cubicBezTo>
                    <a:pt x="1924914" y="0"/>
                    <a:pt x="1938383" y="5579"/>
                    <a:pt x="1948313" y="15510"/>
                  </a:cubicBezTo>
                  <a:cubicBezTo>
                    <a:pt x="1958244" y="25440"/>
                    <a:pt x="1963823" y="38909"/>
                    <a:pt x="1963823" y="52953"/>
                  </a:cubicBezTo>
                  <a:lnTo>
                    <a:pt x="1963823" y="759847"/>
                  </a:lnTo>
                  <a:cubicBezTo>
                    <a:pt x="1963823" y="789092"/>
                    <a:pt x="1940115" y="812800"/>
                    <a:pt x="1910870" y="812800"/>
                  </a:cubicBezTo>
                  <a:lnTo>
                    <a:pt x="52953" y="812800"/>
                  </a:lnTo>
                  <a:cubicBezTo>
                    <a:pt x="38909" y="812800"/>
                    <a:pt x="25440" y="807221"/>
                    <a:pt x="15510" y="797290"/>
                  </a:cubicBezTo>
                  <a:cubicBezTo>
                    <a:pt x="5579" y="787360"/>
                    <a:pt x="0" y="773891"/>
                    <a:pt x="0" y="759847"/>
                  </a:cubicBezTo>
                  <a:lnTo>
                    <a:pt x="0" y="52953"/>
                  </a:lnTo>
                  <a:cubicBezTo>
                    <a:pt x="0" y="38909"/>
                    <a:pt x="5579" y="25440"/>
                    <a:pt x="15510" y="15510"/>
                  </a:cubicBezTo>
                  <a:cubicBezTo>
                    <a:pt x="25440" y="5579"/>
                    <a:pt x="38909" y="0"/>
                    <a:pt x="52953" y="0"/>
                  </a:cubicBezTo>
                  <a:close/>
                </a:path>
              </a:pathLst>
            </a:custGeom>
            <a:solidFill>
              <a:srgbClr val="5D84BC"/>
            </a:solidFill>
          </p:spPr>
          <p:txBody>
            <a:bodyPr/>
            <a:lstStyle/>
            <a:p>
              <a:endParaRPr lang="zh-TW" altLang="en-US"/>
            </a:p>
          </p:txBody>
        </p:sp>
        <p:sp>
          <p:nvSpPr>
            <p:cNvPr id="45" name="TextBox 45"/>
            <p:cNvSpPr txBox="1"/>
            <p:nvPr/>
          </p:nvSpPr>
          <p:spPr>
            <a:xfrm>
              <a:off x="0" y="-76200"/>
              <a:ext cx="812800" cy="889000"/>
            </a:xfrm>
            <a:prstGeom prst="rect">
              <a:avLst/>
            </a:prstGeom>
          </p:spPr>
          <p:txBody>
            <a:bodyPr lIns="50800" tIns="50800" rIns="50800" bIns="50800" rtlCol="0" anchor="ctr"/>
            <a:lstStyle/>
            <a:p>
              <a:pPr algn="just">
                <a:lnSpc>
                  <a:spcPts val="5179"/>
                </a:lnSpc>
              </a:pPr>
              <a:endParaRPr/>
            </a:p>
          </p:txBody>
        </p:sp>
      </p:grpSp>
      <p:sp>
        <p:nvSpPr>
          <p:cNvPr id="46" name="Freeform 46"/>
          <p:cNvSpPr/>
          <p:nvPr/>
        </p:nvSpPr>
        <p:spPr>
          <a:xfrm>
            <a:off x="9430034" y="4557947"/>
            <a:ext cx="1286385" cy="1115939"/>
          </a:xfrm>
          <a:custGeom>
            <a:avLst/>
            <a:gdLst/>
            <a:ahLst/>
            <a:cxnLst/>
            <a:rect l="l" t="t" r="r" b="b"/>
            <a:pathLst>
              <a:path w="1286385" h="1115939">
                <a:moveTo>
                  <a:pt x="0" y="0"/>
                </a:moveTo>
                <a:lnTo>
                  <a:pt x="1286385" y="0"/>
                </a:lnTo>
                <a:lnTo>
                  <a:pt x="1286385" y="1115939"/>
                </a:lnTo>
                <a:lnTo>
                  <a:pt x="0" y="111593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zh-TW" altLang="en-US"/>
          </a:p>
        </p:txBody>
      </p:sp>
      <p:sp>
        <p:nvSpPr>
          <p:cNvPr id="47" name="TextBox 47"/>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8" name="TextBox 48"/>
          <p:cNvSpPr txBox="1"/>
          <p:nvPr/>
        </p:nvSpPr>
        <p:spPr>
          <a:xfrm>
            <a:off x="294270" y="2203482"/>
            <a:ext cx="3289903"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9" name="TextBox 49"/>
          <p:cNvSpPr txBox="1"/>
          <p:nvPr/>
        </p:nvSpPr>
        <p:spPr>
          <a:xfrm>
            <a:off x="4253487" y="2555239"/>
            <a:ext cx="12632937" cy="53086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ea typeface="Noto Sans T Chinese Bold"/>
              </a:rPr>
              <a:t>標準設立了框架，但它是一個靈活和可適應不同組織和項目需求的框架</a:t>
            </a:r>
            <a:r>
              <a:rPr lang="en-US" sz="3099" dirty="0">
                <a:solidFill>
                  <a:srgbClr val="000000"/>
                </a:solidFill>
                <a:ea typeface="Noto Sans T Chinese Bold"/>
              </a:rPr>
              <a:t>。</a:t>
            </a:r>
          </a:p>
        </p:txBody>
      </p:sp>
      <p:sp>
        <p:nvSpPr>
          <p:cNvPr id="50" name="TextBox 50"/>
          <p:cNvSpPr txBox="1"/>
          <p:nvPr/>
        </p:nvSpPr>
        <p:spPr>
          <a:xfrm>
            <a:off x="2778918" y="3762926"/>
            <a:ext cx="2629724" cy="789447"/>
          </a:xfrm>
          <a:prstGeom prst="rect">
            <a:avLst/>
          </a:prstGeom>
        </p:spPr>
        <p:txBody>
          <a:bodyPr wrap="square" lIns="0" tIns="0" rIns="0" bIns="0" rtlCol="0" anchor="t">
            <a:spAutoFit/>
          </a:bodyPr>
          <a:lstStyle/>
          <a:p>
            <a:pPr algn="ctr">
              <a:lnSpc>
                <a:spcPts val="6579"/>
              </a:lnSpc>
              <a:spcBef>
                <a:spcPct val="0"/>
              </a:spcBef>
            </a:pPr>
            <a:r>
              <a:rPr lang="en-US" sz="4699" b="1" dirty="0" err="1">
                <a:solidFill>
                  <a:srgbClr val="000000"/>
                </a:solidFill>
                <a:ea typeface="Open Sauce"/>
              </a:rPr>
              <a:t>協議流程</a:t>
            </a:r>
            <a:endParaRPr lang="en-US" sz="4699" b="1" dirty="0">
              <a:solidFill>
                <a:srgbClr val="000000"/>
              </a:solidFill>
              <a:ea typeface="Open Sauce"/>
            </a:endParaRPr>
          </a:p>
        </p:txBody>
      </p:sp>
      <p:sp>
        <p:nvSpPr>
          <p:cNvPr id="51" name="TextBox 51"/>
          <p:cNvSpPr txBox="1"/>
          <p:nvPr/>
        </p:nvSpPr>
        <p:spPr>
          <a:xfrm>
            <a:off x="3972757" y="5292724"/>
            <a:ext cx="4891025" cy="795022"/>
          </a:xfrm>
          <a:prstGeom prst="rect">
            <a:avLst/>
          </a:prstGeom>
        </p:spPr>
        <p:txBody>
          <a:bodyPr wrap="square" lIns="0" tIns="0" rIns="0" bIns="0" rtlCol="0" anchor="t">
            <a:spAutoFit/>
          </a:bodyPr>
          <a:lstStyle/>
          <a:p>
            <a:pPr algn="ctr">
              <a:lnSpc>
                <a:spcPts val="6579"/>
              </a:lnSpc>
              <a:spcBef>
                <a:spcPct val="0"/>
              </a:spcBef>
            </a:pPr>
            <a:r>
              <a:rPr lang="en-US" sz="4699" b="1" dirty="0" err="1">
                <a:solidFill>
                  <a:srgbClr val="000000"/>
                </a:solidFill>
                <a:ea typeface="Open Sauce"/>
              </a:rPr>
              <a:t>組織項目啟用流程</a:t>
            </a:r>
            <a:endParaRPr lang="en-US" sz="4699" b="1" dirty="0">
              <a:solidFill>
                <a:srgbClr val="000000"/>
              </a:solidFill>
              <a:ea typeface="Open Sauce"/>
            </a:endParaRPr>
          </a:p>
        </p:txBody>
      </p:sp>
      <p:sp>
        <p:nvSpPr>
          <p:cNvPr id="52" name="TextBox 52"/>
          <p:cNvSpPr txBox="1"/>
          <p:nvPr/>
        </p:nvSpPr>
        <p:spPr>
          <a:xfrm>
            <a:off x="3972698" y="7322672"/>
            <a:ext cx="3875902" cy="795022"/>
          </a:xfrm>
          <a:prstGeom prst="rect">
            <a:avLst/>
          </a:prstGeom>
        </p:spPr>
        <p:txBody>
          <a:bodyPr wrap="square" lIns="0" tIns="0" rIns="0" bIns="0" rtlCol="0" anchor="t">
            <a:spAutoFit/>
          </a:bodyPr>
          <a:lstStyle/>
          <a:p>
            <a:pPr algn="ctr">
              <a:lnSpc>
                <a:spcPts val="6579"/>
              </a:lnSpc>
              <a:spcBef>
                <a:spcPct val="0"/>
              </a:spcBef>
            </a:pPr>
            <a:r>
              <a:rPr lang="en-US" sz="4699" b="1" dirty="0" err="1">
                <a:solidFill>
                  <a:srgbClr val="000000"/>
                </a:solidFill>
                <a:ea typeface="Open Sauce"/>
              </a:rPr>
              <a:t>技術管理流程</a:t>
            </a:r>
            <a:endParaRPr lang="en-US" sz="4699" b="1" dirty="0">
              <a:solidFill>
                <a:srgbClr val="000000"/>
              </a:solidFill>
              <a:ea typeface="Open Sauce"/>
            </a:endParaRPr>
          </a:p>
        </p:txBody>
      </p:sp>
      <p:sp>
        <p:nvSpPr>
          <p:cNvPr id="53" name="TextBox 53"/>
          <p:cNvSpPr txBox="1"/>
          <p:nvPr/>
        </p:nvSpPr>
        <p:spPr>
          <a:xfrm>
            <a:off x="2778917" y="9172575"/>
            <a:ext cx="2587555" cy="795022"/>
          </a:xfrm>
          <a:prstGeom prst="rect">
            <a:avLst/>
          </a:prstGeom>
        </p:spPr>
        <p:txBody>
          <a:bodyPr wrap="square" lIns="0" tIns="0" rIns="0" bIns="0" rtlCol="0" anchor="t">
            <a:spAutoFit/>
          </a:bodyPr>
          <a:lstStyle/>
          <a:p>
            <a:pPr algn="ctr">
              <a:lnSpc>
                <a:spcPts val="6579"/>
              </a:lnSpc>
              <a:spcBef>
                <a:spcPct val="0"/>
              </a:spcBef>
            </a:pPr>
            <a:r>
              <a:rPr lang="en-US" sz="4699" b="1" dirty="0" err="1">
                <a:solidFill>
                  <a:srgbClr val="000000"/>
                </a:solidFill>
                <a:ea typeface="Open Sauce"/>
              </a:rPr>
              <a:t>技術流程</a:t>
            </a:r>
            <a:endParaRPr lang="en-US" sz="4699" b="1" dirty="0">
              <a:solidFill>
                <a:srgbClr val="000000"/>
              </a:solidFill>
              <a:ea typeface="Open Sauce"/>
            </a:endParaRPr>
          </a:p>
        </p:txBody>
      </p:sp>
      <p:sp>
        <p:nvSpPr>
          <p:cNvPr id="54" name="TextBox 54"/>
          <p:cNvSpPr txBox="1"/>
          <p:nvPr/>
        </p:nvSpPr>
        <p:spPr>
          <a:xfrm>
            <a:off x="9967919" y="5809149"/>
            <a:ext cx="7126372" cy="1953896"/>
          </a:xfrm>
          <a:prstGeom prst="rect">
            <a:avLst/>
          </a:prstGeom>
        </p:spPr>
        <p:txBody>
          <a:bodyPr lIns="0" tIns="0" rIns="0" bIns="0" rtlCol="0" anchor="t">
            <a:spAutoFit/>
          </a:bodyPr>
          <a:lstStyle/>
          <a:p>
            <a:pPr algn="just">
              <a:lnSpc>
                <a:spcPts val="5179"/>
              </a:lnSpc>
              <a:spcBef>
                <a:spcPct val="0"/>
              </a:spcBef>
            </a:pPr>
            <a:r>
              <a:rPr lang="en-US" sz="3699">
                <a:solidFill>
                  <a:srgbClr val="FFFFFF"/>
                </a:solidFill>
                <a:ea typeface="Open Sauce"/>
              </a:rPr>
              <a:t>在進行這些流程時，必須檢查一致性，以確保所有的生命週期過程都符合ISO/IEC 12207標準的要求。</a:t>
            </a:r>
          </a:p>
        </p:txBody>
      </p:sp>
      <p:sp>
        <p:nvSpPr>
          <p:cNvPr id="55" name="文字方塊 54">
            <a:extLst>
              <a:ext uri="{FF2B5EF4-FFF2-40B4-BE49-F238E27FC236}">
                <a16:creationId xmlns:a16="http://schemas.microsoft.com/office/drawing/2014/main" id="{664A09B3-62ED-80A1-6B76-16FC0C1B5001}"/>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11</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18791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grpSp>
        <p:nvGrpSpPr>
          <p:cNvPr id="43" name="Group 43"/>
          <p:cNvGrpSpPr/>
          <p:nvPr/>
        </p:nvGrpSpPr>
        <p:grpSpPr>
          <a:xfrm>
            <a:off x="4712981" y="5110992"/>
            <a:ext cx="1839339" cy="183933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46" name="Group 46"/>
          <p:cNvGrpSpPr/>
          <p:nvPr/>
        </p:nvGrpSpPr>
        <p:grpSpPr>
          <a:xfrm>
            <a:off x="4717126" y="7432973"/>
            <a:ext cx="1839339" cy="1839339"/>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dirty="0"/>
            </a:p>
          </p:txBody>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9" name="Freeform 49"/>
          <p:cNvSpPr/>
          <p:nvPr/>
        </p:nvSpPr>
        <p:spPr>
          <a:xfrm>
            <a:off x="5068401" y="5462267"/>
            <a:ext cx="1136790" cy="1136790"/>
          </a:xfrm>
          <a:custGeom>
            <a:avLst/>
            <a:gdLst/>
            <a:ahLst/>
            <a:cxnLst/>
            <a:rect l="l" t="t" r="r" b="b"/>
            <a:pathLst>
              <a:path w="1136790" h="1136790">
                <a:moveTo>
                  <a:pt x="0" y="0"/>
                </a:moveTo>
                <a:lnTo>
                  <a:pt x="1136789" y="0"/>
                </a:lnTo>
                <a:lnTo>
                  <a:pt x="1136789" y="1136789"/>
                </a:lnTo>
                <a:lnTo>
                  <a:pt x="0" y="113678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zh-TW" altLang="en-US" dirty="0"/>
          </a:p>
        </p:txBody>
      </p:sp>
      <p:sp>
        <p:nvSpPr>
          <p:cNvPr id="50" name="Freeform 50"/>
          <p:cNvSpPr/>
          <p:nvPr/>
        </p:nvSpPr>
        <p:spPr>
          <a:xfrm>
            <a:off x="5073015" y="7783830"/>
            <a:ext cx="1136333" cy="1110765"/>
          </a:xfrm>
          <a:custGeom>
            <a:avLst/>
            <a:gdLst/>
            <a:ahLst/>
            <a:cxnLst/>
            <a:rect l="l" t="t" r="r" b="b"/>
            <a:pathLst>
              <a:path w="1136333" h="1110765">
                <a:moveTo>
                  <a:pt x="0" y="0"/>
                </a:moveTo>
                <a:lnTo>
                  <a:pt x="1136333" y="0"/>
                </a:lnTo>
                <a:lnTo>
                  <a:pt x="1136333" y="1110765"/>
                </a:lnTo>
                <a:lnTo>
                  <a:pt x="0" y="1110765"/>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zh-TW" altLang="en-US"/>
          </a:p>
        </p:txBody>
      </p:sp>
      <p:sp>
        <p:nvSpPr>
          <p:cNvPr id="51" name="TextBox 51"/>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52" name="TextBox 52"/>
          <p:cNvSpPr txBox="1"/>
          <p:nvPr/>
        </p:nvSpPr>
        <p:spPr>
          <a:xfrm>
            <a:off x="294270" y="2203482"/>
            <a:ext cx="3199727"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53" name="TextBox 53"/>
          <p:cNvSpPr txBox="1"/>
          <p:nvPr/>
        </p:nvSpPr>
        <p:spPr>
          <a:xfrm>
            <a:off x="4674549" y="3537461"/>
            <a:ext cx="12557926" cy="115443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這個流程涵蓋了與供應商和客戶之間的協議相關的活動，包括合同的簽訂和管理，主要包括兩個部分：</a:t>
            </a:r>
          </a:p>
        </p:txBody>
      </p:sp>
      <p:sp>
        <p:nvSpPr>
          <p:cNvPr id="54" name="TextBox 54"/>
          <p:cNvSpPr txBox="1"/>
          <p:nvPr/>
        </p:nvSpPr>
        <p:spPr>
          <a:xfrm>
            <a:off x="7013299" y="5346708"/>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１、獲取過程 (Acquisition Process)</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目的：用於組織獲取產品或服務</a:t>
            </a:r>
            <a:r>
              <a:rPr lang="en-US" sz="3299" dirty="0">
                <a:solidFill>
                  <a:srgbClr val="FFFFFF"/>
                </a:solidFill>
                <a:ea typeface="Open Sauce"/>
              </a:rPr>
              <a:t>。</a:t>
            </a:r>
          </a:p>
        </p:txBody>
      </p:sp>
      <p:sp>
        <p:nvSpPr>
          <p:cNvPr id="55" name="TextBox 55"/>
          <p:cNvSpPr txBox="1"/>
          <p:nvPr/>
        </p:nvSpPr>
        <p:spPr>
          <a:xfrm>
            <a:off x="7013299" y="7614644"/>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２、供應過程 (Supply Process)</a:t>
            </a:r>
          </a:p>
          <a:p>
            <a:pPr algn="just">
              <a:lnSpc>
                <a:spcPts val="5048"/>
              </a:lnSpc>
            </a:pPr>
            <a:r>
              <a:rPr lang="en-US" sz="3299">
                <a:solidFill>
                  <a:srgbClr val="FFFFFF"/>
                </a:solidFill>
                <a:latin typeface="Open Sauce"/>
              </a:rPr>
              <a:t>       目的：用於組織供應產品或服務。</a:t>
            </a:r>
          </a:p>
        </p:txBody>
      </p:sp>
      <p:sp>
        <p:nvSpPr>
          <p:cNvPr id="59" name="矩形: 圓角 58">
            <a:extLst>
              <a:ext uri="{FF2B5EF4-FFF2-40B4-BE49-F238E27FC236}">
                <a16:creationId xmlns:a16="http://schemas.microsoft.com/office/drawing/2014/main" id="{E3836143-A21D-CE9B-715B-06813940632E}"/>
              </a:ext>
            </a:extLst>
          </p:cNvPr>
          <p:cNvSpPr/>
          <p:nvPr/>
        </p:nvSpPr>
        <p:spPr>
          <a:xfrm>
            <a:off x="4289433" y="2248119"/>
            <a:ext cx="3167235"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協議流程</a:t>
            </a:r>
          </a:p>
        </p:txBody>
      </p:sp>
      <p:sp>
        <p:nvSpPr>
          <p:cNvPr id="60" name="文字方塊 59">
            <a:extLst>
              <a:ext uri="{FF2B5EF4-FFF2-40B4-BE49-F238E27FC236}">
                <a16:creationId xmlns:a16="http://schemas.microsoft.com/office/drawing/2014/main" id="{3129534E-69A2-94F3-0BC5-7AB90E2C7F64}"/>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12</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 calcmode="lin" valueType="num">
                                      <p:cBhvr additive="base">
                                        <p:cTn id="25" dur="500" fill="hold"/>
                                        <p:tgtEl>
                                          <p:spTgt spid="55"/>
                                        </p:tgtEl>
                                        <p:attrNameLst>
                                          <p:attrName>ppt_x</p:attrName>
                                        </p:attrNameLst>
                                      </p:cBhvr>
                                      <p:tavLst>
                                        <p:tav tm="0">
                                          <p:val>
                                            <p:strVal val="#ppt_x"/>
                                          </p:val>
                                        </p:tav>
                                        <p:tav tm="100000">
                                          <p:val>
                                            <p:strVal val="#ppt_x"/>
                                          </p:val>
                                        </p:tav>
                                      </p:tavLst>
                                    </p:anim>
                                    <p:anim calcmode="lin" valueType="num">
                                      <p:cBhvr additive="base">
                                        <p:cTn id="26" dur="500" fill="hold"/>
                                        <p:tgtEl>
                                          <p:spTgt spid="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additive="base">
                                        <p:cTn id="29" dur="500" fill="hold"/>
                                        <p:tgtEl>
                                          <p:spTgt spid="50"/>
                                        </p:tgtEl>
                                        <p:attrNameLst>
                                          <p:attrName>ppt_x</p:attrName>
                                        </p:attrNameLst>
                                      </p:cBhvr>
                                      <p:tavLst>
                                        <p:tav tm="0">
                                          <p:val>
                                            <p:strVal val="#ppt_x"/>
                                          </p:val>
                                        </p:tav>
                                        <p:tav tm="100000">
                                          <p:val>
                                            <p:strVal val="#ppt_x"/>
                                          </p:val>
                                        </p:tav>
                                      </p:tavLst>
                                    </p:anim>
                                    <p:anim calcmode="lin" valueType="num">
                                      <p:cBhvr additive="base">
                                        <p:cTn id="3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673281"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5" name="TextBox 45"/>
          <p:cNvSpPr txBox="1"/>
          <p:nvPr/>
        </p:nvSpPr>
        <p:spPr>
          <a:xfrm>
            <a:off x="4365890" y="2683069"/>
            <a:ext cx="4273704" cy="618958"/>
          </a:xfrm>
          <a:prstGeom prst="rect">
            <a:avLst/>
          </a:prstGeom>
        </p:spPr>
        <p:txBody>
          <a:bodyPr lIns="50800" tIns="50800" rIns="50800" bIns="50800" rtlCol="0" anchor="ctr"/>
          <a:lstStyle/>
          <a:p>
            <a:pPr algn="ctr">
              <a:lnSpc>
                <a:spcPts val="5599"/>
              </a:lnSpc>
            </a:pPr>
            <a:endParaRPr lang="en-US" sz="3999" dirty="0">
              <a:solidFill>
                <a:srgbClr val="FFFFFF"/>
              </a:solidFill>
              <a:ea typeface="Open Sauce Bold"/>
            </a:endParaRPr>
          </a:p>
        </p:txBody>
      </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199727"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1154431"/>
          </a:xfrm>
          <a:prstGeom prst="rect">
            <a:avLst/>
          </a:prstGeom>
        </p:spPr>
        <p:txBody>
          <a:bodyPr lIns="0" tIns="0" rIns="0" bIns="0" rtlCol="0" anchor="t">
            <a:spAutoFit/>
          </a:bodyPr>
          <a:lstStyle/>
          <a:p>
            <a:pPr algn="just">
              <a:lnSpc>
                <a:spcPts val="4619"/>
              </a:lnSpc>
              <a:spcBef>
                <a:spcPct val="0"/>
              </a:spcBef>
            </a:pPr>
            <a:r>
              <a:rPr lang="en-US" sz="3299" dirty="0" err="1">
                <a:solidFill>
                  <a:srgbClr val="FFFFFF"/>
                </a:solidFill>
                <a:ea typeface="Open Sauce"/>
              </a:rPr>
              <a:t>確保組織提供必要的資源和環境，以有效管理和執行項目，同時確保項目活動符合組織的業務和策略目標，主要包括六個部分</a:t>
            </a:r>
            <a:r>
              <a:rPr lang="en-US" sz="3299" dirty="0">
                <a:solidFill>
                  <a:srgbClr val="FFFFFF"/>
                </a:solidFill>
                <a:ea typeface="Open Sauce"/>
              </a:rPr>
              <a:t>：</a:t>
            </a:r>
          </a:p>
        </p:txBody>
      </p:sp>
      <p:sp>
        <p:nvSpPr>
          <p:cNvPr id="49" name="TextBox 49"/>
          <p:cNvSpPr txBox="1"/>
          <p:nvPr/>
        </p:nvSpPr>
        <p:spPr>
          <a:xfrm>
            <a:off x="4701374" y="507795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１、生命週期模型管理流程</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目的：確保組織選擇或定義並使用適當的生命週期模型</a:t>
            </a:r>
            <a:r>
              <a:rPr lang="en-US" sz="3299" dirty="0">
                <a:solidFill>
                  <a:srgbClr val="FFFFFF"/>
                </a:solidFill>
                <a:ea typeface="Open Sauce"/>
              </a:rPr>
              <a:t>。</a:t>
            </a:r>
          </a:p>
        </p:txBody>
      </p:sp>
      <p:sp>
        <p:nvSpPr>
          <p:cNvPr id="50" name="TextBox 50"/>
          <p:cNvSpPr txBox="1"/>
          <p:nvPr/>
        </p:nvSpPr>
        <p:spPr>
          <a:xfrm>
            <a:off x="4701374" y="6682729"/>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２、基礎設施管理流程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目的：確保組織提供適當的設施，以支持系統或軟體產品</a:t>
            </a:r>
            <a:r>
              <a:rPr lang="en-US" sz="3299" dirty="0">
                <a:solidFill>
                  <a:srgbClr val="FFFFFF"/>
                </a:solidFill>
                <a:latin typeface="Open Sauce"/>
              </a:rPr>
              <a:t>。</a:t>
            </a:r>
          </a:p>
        </p:txBody>
      </p:sp>
      <p:sp>
        <p:nvSpPr>
          <p:cNvPr id="51" name="TextBox 51"/>
          <p:cNvSpPr txBox="1"/>
          <p:nvPr/>
        </p:nvSpPr>
        <p:spPr>
          <a:xfrm>
            <a:off x="4701374" y="8287502"/>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３、投資組合管理流程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目的：確保組織的所有項目都與其策略和目標相符</a:t>
            </a:r>
            <a:r>
              <a:rPr lang="en-US" sz="3299" dirty="0">
                <a:solidFill>
                  <a:srgbClr val="FFFFFF"/>
                </a:solidFill>
                <a:latin typeface="Open Sauce"/>
              </a:rPr>
              <a:t>。</a:t>
            </a:r>
          </a:p>
        </p:txBody>
      </p:sp>
      <p:sp>
        <p:nvSpPr>
          <p:cNvPr id="55" name="矩形: 圓角 54">
            <a:extLst>
              <a:ext uri="{FF2B5EF4-FFF2-40B4-BE49-F238E27FC236}">
                <a16:creationId xmlns:a16="http://schemas.microsoft.com/office/drawing/2014/main" id="{89C2B6A0-D650-5C82-1B77-FCDCE1BCF1FA}"/>
              </a:ext>
            </a:extLst>
          </p:cNvPr>
          <p:cNvSpPr/>
          <p:nvPr/>
        </p:nvSpPr>
        <p:spPr>
          <a:xfrm>
            <a:off x="4289433" y="2248119"/>
            <a:ext cx="4651994"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組織項目啟用流程</a:t>
            </a:r>
          </a:p>
        </p:txBody>
      </p:sp>
      <p:sp>
        <p:nvSpPr>
          <p:cNvPr id="56" name="文字方塊 55">
            <a:extLst>
              <a:ext uri="{FF2B5EF4-FFF2-40B4-BE49-F238E27FC236}">
                <a16:creationId xmlns:a16="http://schemas.microsoft.com/office/drawing/2014/main" id="{02D2B829-D4D2-03E7-1EC1-F9E77DA393FF}"/>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13</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430599"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1" y="2203482"/>
            <a:ext cx="3359324"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115443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確保組織提供必要的資源和環境，以有效管理和執行項目，同時確保項目活動符合組織的業務和策略目標，主要包括六個部分：</a:t>
            </a:r>
          </a:p>
        </p:txBody>
      </p:sp>
      <p:sp>
        <p:nvSpPr>
          <p:cNvPr id="49" name="TextBox 49"/>
          <p:cNvSpPr txBox="1"/>
          <p:nvPr/>
        </p:nvSpPr>
        <p:spPr>
          <a:xfrm>
            <a:off x="4701374" y="507795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４、人力資源管理流程</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目的：確保組織有足夠及適當培訓的人員來支持其項目和活動</a:t>
            </a:r>
            <a:r>
              <a:rPr lang="en-US" sz="3299" dirty="0">
                <a:solidFill>
                  <a:srgbClr val="FFFFFF"/>
                </a:solidFill>
                <a:ea typeface="Open Sauce"/>
              </a:rPr>
              <a:t>。</a:t>
            </a:r>
          </a:p>
        </p:txBody>
      </p:sp>
      <p:sp>
        <p:nvSpPr>
          <p:cNvPr id="50" name="TextBox 50"/>
          <p:cNvSpPr txBox="1"/>
          <p:nvPr/>
        </p:nvSpPr>
        <p:spPr>
          <a:xfrm>
            <a:off x="4701374" y="6682729"/>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５、品質管理流程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目的：確保組織的所有活動和產品都達到了所需的品質標準</a:t>
            </a:r>
            <a:r>
              <a:rPr lang="en-US" sz="3299" dirty="0">
                <a:solidFill>
                  <a:srgbClr val="FFFFFF"/>
                </a:solidFill>
                <a:latin typeface="Open Sauce"/>
              </a:rPr>
              <a:t>。</a:t>
            </a:r>
          </a:p>
        </p:txBody>
      </p:sp>
      <p:sp>
        <p:nvSpPr>
          <p:cNvPr id="51" name="TextBox 51"/>
          <p:cNvSpPr txBox="1"/>
          <p:nvPr/>
        </p:nvSpPr>
        <p:spPr>
          <a:xfrm>
            <a:off x="4701374" y="8287502"/>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６、知識管理流程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目的：確保組織的知識被適當地識別、儲存、共享和應用</a:t>
            </a:r>
            <a:r>
              <a:rPr lang="en-US" sz="3299" dirty="0">
                <a:solidFill>
                  <a:srgbClr val="FFFFFF"/>
                </a:solidFill>
                <a:latin typeface="Open Sauce"/>
              </a:rPr>
              <a:t>。</a:t>
            </a:r>
          </a:p>
        </p:txBody>
      </p:sp>
      <p:sp>
        <p:nvSpPr>
          <p:cNvPr id="53" name="矩形: 圓角 52">
            <a:extLst>
              <a:ext uri="{FF2B5EF4-FFF2-40B4-BE49-F238E27FC236}">
                <a16:creationId xmlns:a16="http://schemas.microsoft.com/office/drawing/2014/main" id="{E3785E3C-F04C-CA6A-75A2-1D5F61C8D75A}"/>
              </a:ext>
            </a:extLst>
          </p:cNvPr>
          <p:cNvSpPr/>
          <p:nvPr/>
        </p:nvSpPr>
        <p:spPr>
          <a:xfrm>
            <a:off x="4289433" y="2248119"/>
            <a:ext cx="4651994"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組織項目啟用流程</a:t>
            </a:r>
          </a:p>
        </p:txBody>
      </p:sp>
      <p:sp>
        <p:nvSpPr>
          <p:cNvPr id="54" name="文字方塊 53">
            <a:extLst>
              <a:ext uri="{FF2B5EF4-FFF2-40B4-BE49-F238E27FC236}">
                <a16:creationId xmlns:a16="http://schemas.microsoft.com/office/drawing/2014/main" id="{7C6A9B2D-9B83-8824-F9D6-7D77F2F50105}"/>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14</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24858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810697"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231648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目的是管理組織分配的資源和資產，並應用來履行組織或組織進入的協議，特別是在成本、時間表和成就方面的規劃，檢查行動以確保它們符合計劃和性能標準，並識別和選擇糾正進展和成就的不足，主要包括八個部分：</a:t>
            </a:r>
          </a:p>
        </p:txBody>
      </p:sp>
      <p:sp>
        <p:nvSpPr>
          <p:cNvPr id="49" name="TextBox 49"/>
          <p:cNvSpPr txBox="1"/>
          <p:nvPr/>
        </p:nvSpPr>
        <p:spPr>
          <a:xfrm>
            <a:off x="4701374" y="626700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１、項目計劃過程 </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目的：確定項目的範圍、目標、任務和資源</a:t>
            </a:r>
            <a:r>
              <a:rPr lang="en-US" sz="3299" dirty="0">
                <a:solidFill>
                  <a:srgbClr val="FFFFFF"/>
                </a:solidFill>
                <a:ea typeface="Open Sauce"/>
              </a:rPr>
              <a:t>。</a:t>
            </a:r>
          </a:p>
        </p:txBody>
      </p:sp>
      <p:sp>
        <p:nvSpPr>
          <p:cNvPr id="50" name="TextBox 50"/>
          <p:cNvSpPr txBox="1"/>
          <p:nvPr/>
        </p:nvSpPr>
        <p:spPr>
          <a:xfrm>
            <a:off x="4701374" y="8126518"/>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２、</a:t>
            </a:r>
            <a:r>
              <a:rPr lang="zh-TW" altLang="en-US" sz="3299" dirty="0">
                <a:solidFill>
                  <a:srgbClr val="FFFFFF"/>
                </a:solidFill>
                <a:ea typeface="Open Sauce"/>
              </a:rPr>
              <a:t>項目評估和控制過程</a:t>
            </a:r>
            <a:endParaRPr lang="en-US" altLang="zh-TW" sz="3299" dirty="0">
              <a:solidFill>
                <a:srgbClr val="FFFFFF"/>
              </a:solidFill>
              <a:ea typeface="Open Sauce"/>
            </a:endParaRPr>
          </a:p>
          <a:p>
            <a:pPr algn="just">
              <a:lnSpc>
                <a:spcPts val="5048"/>
              </a:lnSpc>
            </a:pPr>
            <a:r>
              <a:rPr lang="zh-TW" altLang="en-US" sz="3299" dirty="0">
                <a:solidFill>
                  <a:srgbClr val="FFFFFF"/>
                </a:solidFill>
                <a:latin typeface="Open Sauce"/>
              </a:rPr>
              <a:t>       </a:t>
            </a:r>
            <a:r>
              <a:rPr lang="en-US" sz="3299" dirty="0" err="1">
                <a:solidFill>
                  <a:srgbClr val="FFFFFF"/>
                </a:solidFill>
                <a:latin typeface="Open Sauce"/>
              </a:rPr>
              <a:t>目的：監控項目的進展並確保它符合預定的計劃</a:t>
            </a:r>
            <a:r>
              <a:rPr lang="en-US" sz="3299" dirty="0">
                <a:solidFill>
                  <a:srgbClr val="FFFFFF"/>
                </a:solidFill>
                <a:latin typeface="Open Sauce"/>
              </a:rPr>
              <a:t>。</a:t>
            </a:r>
          </a:p>
        </p:txBody>
      </p:sp>
      <p:sp>
        <p:nvSpPr>
          <p:cNvPr id="51" name="矩形: 圓角 50">
            <a:extLst>
              <a:ext uri="{FF2B5EF4-FFF2-40B4-BE49-F238E27FC236}">
                <a16:creationId xmlns:a16="http://schemas.microsoft.com/office/drawing/2014/main" id="{BDF3EF3D-971E-65A1-482F-D9776AA39C18}"/>
              </a:ext>
            </a:extLst>
          </p:cNvPr>
          <p:cNvSpPr/>
          <p:nvPr/>
        </p:nvSpPr>
        <p:spPr>
          <a:xfrm>
            <a:off x="4289433" y="2248119"/>
            <a:ext cx="3757636"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技術管理流程</a:t>
            </a:r>
          </a:p>
        </p:txBody>
      </p:sp>
      <p:sp>
        <p:nvSpPr>
          <p:cNvPr id="52" name="文字方塊 51">
            <a:extLst>
              <a:ext uri="{FF2B5EF4-FFF2-40B4-BE49-F238E27FC236}">
                <a16:creationId xmlns:a16="http://schemas.microsoft.com/office/drawing/2014/main" id="{94D4FB83-951B-FE47-2395-2200A92D8A66}"/>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15</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369929"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815009"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231648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目的是管理組織分配的資源和資產，並應用來履行組織或組織進入的協議，特別是在成本、時間表和成就方面的規劃，檢查行動以確保它們符合計劃和性能標準，並識別和選擇糾正進展和成就的不足，主要包括八個部分：</a:t>
            </a:r>
          </a:p>
        </p:txBody>
      </p:sp>
      <p:sp>
        <p:nvSpPr>
          <p:cNvPr id="49" name="TextBox 49"/>
          <p:cNvSpPr txBox="1"/>
          <p:nvPr/>
        </p:nvSpPr>
        <p:spPr>
          <a:xfrm>
            <a:off x="4701374" y="626700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３、決策管理過程</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目的：確保項目決策是基於正確和及時的信息</a:t>
            </a:r>
            <a:r>
              <a:rPr lang="en-US" sz="3299" dirty="0">
                <a:solidFill>
                  <a:srgbClr val="FFFFFF"/>
                </a:solidFill>
                <a:ea typeface="Open Sauce"/>
              </a:rPr>
              <a:t>。</a:t>
            </a:r>
          </a:p>
        </p:txBody>
      </p:sp>
      <p:sp>
        <p:nvSpPr>
          <p:cNvPr id="50" name="TextBox 50"/>
          <p:cNvSpPr txBox="1"/>
          <p:nvPr/>
        </p:nvSpPr>
        <p:spPr>
          <a:xfrm>
            <a:off x="4701374" y="8126518"/>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４、風險管理過程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目的：識別、分析和管理項目風險</a:t>
            </a:r>
            <a:r>
              <a:rPr lang="en-US" sz="3299" dirty="0">
                <a:solidFill>
                  <a:srgbClr val="FFFFFF"/>
                </a:solidFill>
                <a:latin typeface="Open Sauce"/>
              </a:rPr>
              <a:t>。</a:t>
            </a:r>
          </a:p>
        </p:txBody>
      </p:sp>
      <p:sp>
        <p:nvSpPr>
          <p:cNvPr id="51" name="矩形: 圓角 50">
            <a:extLst>
              <a:ext uri="{FF2B5EF4-FFF2-40B4-BE49-F238E27FC236}">
                <a16:creationId xmlns:a16="http://schemas.microsoft.com/office/drawing/2014/main" id="{4DAD549C-F73C-2074-F601-BDAE2F099569}"/>
              </a:ext>
            </a:extLst>
          </p:cNvPr>
          <p:cNvSpPr/>
          <p:nvPr/>
        </p:nvSpPr>
        <p:spPr>
          <a:xfrm>
            <a:off x="4289433" y="2248119"/>
            <a:ext cx="3757636"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技術管理流程</a:t>
            </a:r>
          </a:p>
        </p:txBody>
      </p:sp>
      <p:sp>
        <p:nvSpPr>
          <p:cNvPr id="52" name="文字方塊 51">
            <a:extLst>
              <a:ext uri="{FF2B5EF4-FFF2-40B4-BE49-F238E27FC236}">
                <a16:creationId xmlns:a16="http://schemas.microsoft.com/office/drawing/2014/main" id="{CE91D283-D668-A5D5-1EFC-5C3CA0169265}"/>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16</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8614730"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4120245"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231648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目的是管理組織分配的資源和資產，並應用來履行組織或組織進入的協議，特別是在成本、時間表和成就方面的規劃，檢查行動以確保它們符合計劃和性能標準，並識別和選擇糾正進展和成就的不足，主要包括八個部分：</a:t>
            </a:r>
          </a:p>
        </p:txBody>
      </p:sp>
      <p:sp>
        <p:nvSpPr>
          <p:cNvPr id="49" name="TextBox 49"/>
          <p:cNvSpPr txBox="1"/>
          <p:nvPr/>
        </p:nvSpPr>
        <p:spPr>
          <a:xfrm>
            <a:off x="4701374" y="626700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５、配置管理過程</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目的：確保項目的配置信息被正確和有效地管理</a:t>
            </a:r>
            <a:r>
              <a:rPr lang="zh-TW" altLang="en-US" sz="3299" dirty="0">
                <a:solidFill>
                  <a:srgbClr val="FFFFFF"/>
                </a:solidFill>
                <a:ea typeface="Open Sauce"/>
              </a:rPr>
              <a:t>。</a:t>
            </a:r>
            <a:endParaRPr lang="en-US" sz="3299" dirty="0">
              <a:solidFill>
                <a:srgbClr val="FFFFFF"/>
              </a:solidFill>
              <a:ea typeface="Open Sauce"/>
            </a:endParaRPr>
          </a:p>
        </p:txBody>
      </p:sp>
      <p:sp>
        <p:nvSpPr>
          <p:cNvPr id="50" name="TextBox 50"/>
          <p:cNvSpPr txBox="1"/>
          <p:nvPr/>
        </p:nvSpPr>
        <p:spPr>
          <a:xfrm>
            <a:off x="4701374" y="8126518"/>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６、信息管理過程</a:t>
            </a:r>
          </a:p>
          <a:p>
            <a:pPr algn="just">
              <a:lnSpc>
                <a:spcPts val="5048"/>
              </a:lnSpc>
            </a:pPr>
            <a:r>
              <a:rPr lang="en-US" sz="3299" dirty="0">
                <a:solidFill>
                  <a:srgbClr val="FFFFFF"/>
                </a:solidFill>
                <a:latin typeface="Open Sauce"/>
              </a:rPr>
              <a:t>       </a:t>
            </a:r>
            <a:r>
              <a:rPr lang="en-US" sz="3299" dirty="0" err="1">
                <a:solidFill>
                  <a:srgbClr val="FFFFFF"/>
                </a:solidFill>
                <a:latin typeface="Open Sauce"/>
              </a:rPr>
              <a:t>目的：確保項目的信息被正確和有效地管理</a:t>
            </a:r>
            <a:r>
              <a:rPr lang="en-US" sz="3299" dirty="0">
                <a:solidFill>
                  <a:srgbClr val="FFFFFF"/>
                </a:solidFill>
                <a:latin typeface="Open Sauce"/>
              </a:rPr>
              <a:t>。</a:t>
            </a:r>
          </a:p>
        </p:txBody>
      </p:sp>
      <p:sp>
        <p:nvSpPr>
          <p:cNvPr id="51" name="矩形: 圓角 50">
            <a:extLst>
              <a:ext uri="{FF2B5EF4-FFF2-40B4-BE49-F238E27FC236}">
                <a16:creationId xmlns:a16="http://schemas.microsoft.com/office/drawing/2014/main" id="{0D3223AE-142F-64D1-B016-ACBB566CD18E}"/>
              </a:ext>
            </a:extLst>
          </p:cNvPr>
          <p:cNvSpPr/>
          <p:nvPr/>
        </p:nvSpPr>
        <p:spPr>
          <a:xfrm>
            <a:off x="4289433" y="2248119"/>
            <a:ext cx="3757636"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技術管理流程</a:t>
            </a:r>
          </a:p>
        </p:txBody>
      </p:sp>
      <p:sp>
        <p:nvSpPr>
          <p:cNvPr id="52" name="文字方塊 51">
            <a:extLst>
              <a:ext uri="{FF2B5EF4-FFF2-40B4-BE49-F238E27FC236}">
                <a16:creationId xmlns:a16="http://schemas.microsoft.com/office/drawing/2014/main" id="{53D1540D-5A24-8D8E-39B0-4124CE4869AA}"/>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17</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644005"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64895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674549" y="3537461"/>
            <a:ext cx="12557926" cy="2316481"/>
          </a:xfrm>
          <a:prstGeom prst="rect">
            <a:avLst/>
          </a:prstGeom>
        </p:spPr>
        <p:txBody>
          <a:bodyPr lIns="0" tIns="0" rIns="0" bIns="0" rtlCol="0" anchor="t">
            <a:spAutoFit/>
          </a:bodyPr>
          <a:lstStyle/>
          <a:p>
            <a:pPr algn="just">
              <a:lnSpc>
                <a:spcPts val="4619"/>
              </a:lnSpc>
              <a:spcBef>
                <a:spcPct val="0"/>
              </a:spcBef>
            </a:pPr>
            <a:r>
              <a:rPr lang="en-US" sz="3299">
                <a:solidFill>
                  <a:srgbClr val="FFFFFF"/>
                </a:solidFill>
                <a:ea typeface="Open Sauce"/>
              </a:rPr>
              <a:t>目的是管理組織分配的資源和資產，並應用來履行組織或組織進入的協議，特別是在成本、時間表和成就方面的規劃，檢查行動以確保它們符合計劃和性能標準，並識別和選擇糾正進展和成就的不足，主要包括八個部分：</a:t>
            </a:r>
          </a:p>
        </p:txBody>
      </p:sp>
      <p:sp>
        <p:nvSpPr>
          <p:cNvPr id="49" name="TextBox 49"/>
          <p:cNvSpPr txBox="1"/>
          <p:nvPr/>
        </p:nvSpPr>
        <p:spPr>
          <a:xfrm>
            <a:off x="4701374" y="6267006"/>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７、測量過程</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目的：定義和實施項目性能和進展的客觀度量</a:t>
            </a:r>
            <a:r>
              <a:rPr lang="en-US" sz="3299" dirty="0">
                <a:solidFill>
                  <a:srgbClr val="FFFFFF"/>
                </a:solidFill>
                <a:ea typeface="Open Sauce"/>
              </a:rPr>
              <a:t>。</a:t>
            </a:r>
          </a:p>
        </p:txBody>
      </p:sp>
      <p:sp>
        <p:nvSpPr>
          <p:cNvPr id="50" name="TextBox 50"/>
          <p:cNvSpPr txBox="1"/>
          <p:nvPr/>
        </p:nvSpPr>
        <p:spPr>
          <a:xfrm>
            <a:off x="4701374" y="8126518"/>
            <a:ext cx="12557926" cy="121930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８、</a:t>
            </a:r>
            <a:r>
              <a:rPr lang="zh-TW" altLang="en-US" sz="3299" dirty="0">
                <a:solidFill>
                  <a:srgbClr val="FFFFFF"/>
                </a:solidFill>
                <a:ea typeface="Open Sauce"/>
              </a:rPr>
              <a:t>質量保證過程</a:t>
            </a:r>
            <a:endParaRPr lang="en-US" altLang="zh-TW" sz="3299" dirty="0">
              <a:solidFill>
                <a:srgbClr val="FFFFFF"/>
              </a:solidFill>
              <a:ea typeface="Open Sauce"/>
            </a:endParaRPr>
          </a:p>
          <a:p>
            <a:pPr algn="just">
              <a:lnSpc>
                <a:spcPts val="5048"/>
              </a:lnSpc>
            </a:pPr>
            <a:r>
              <a:rPr lang="zh-TW" altLang="en-US" sz="3299" dirty="0">
                <a:solidFill>
                  <a:srgbClr val="FFFFFF"/>
                </a:solidFill>
                <a:latin typeface="Open Sauce"/>
              </a:rPr>
              <a:t>       </a:t>
            </a:r>
            <a:r>
              <a:rPr lang="en-US" sz="3299" dirty="0" err="1">
                <a:solidFill>
                  <a:srgbClr val="FFFFFF"/>
                </a:solidFill>
                <a:latin typeface="Open Sauce"/>
              </a:rPr>
              <a:t>目的：實施質量保證活動和審查</a:t>
            </a:r>
            <a:r>
              <a:rPr lang="en-US" sz="3299" dirty="0">
                <a:solidFill>
                  <a:srgbClr val="FFFFFF"/>
                </a:solidFill>
                <a:latin typeface="Open Sauce"/>
              </a:rPr>
              <a:t>。</a:t>
            </a:r>
          </a:p>
        </p:txBody>
      </p:sp>
      <p:sp>
        <p:nvSpPr>
          <p:cNvPr id="51" name="矩形: 圓角 50">
            <a:extLst>
              <a:ext uri="{FF2B5EF4-FFF2-40B4-BE49-F238E27FC236}">
                <a16:creationId xmlns:a16="http://schemas.microsoft.com/office/drawing/2014/main" id="{0A7CAF98-7208-1C9B-7502-7650358445CE}"/>
              </a:ext>
            </a:extLst>
          </p:cNvPr>
          <p:cNvSpPr/>
          <p:nvPr/>
        </p:nvSpPr>
        <p:spPr>
          <a:xfrm>
            <a:off x="4289433" y="2248119"/>
            <a:ext cx="3757636"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技術管理流程</a:t>
            </a:r>
          </a:p>
        </p:txBody>
      </p:sp>
      <p:sp>
        <p:nvSpPr>
          <p:cNvPr id="52" name="文字方塊 51">
            <a:extLst>
              <a:ext uri="{FF2B5EF4-FFF2-40B4-BE49-F238E27FC236}">
                <a16:creationId xmlns:a16="http://schemas.microsoft.com/office/drawing/2014/main" id="{7124ECA5-3205-9FF0-5AD0-85675D6E8498}"/>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18</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500" fill="hold"/>
                                        <p:tgtEl>
                                          <p:spTgt spid="50"/>
                                        </p:tgtEl>
                                        <p:attrNameLst>
                                          <p:attrName>ppt_x</p:attrName>
                                        </p:attrNameLst>
                                      </p:cBhvr>
                                      <p:tavLst>
                                        <p:tav tm="0">
                                          <p:val>
                                            <p:strVal val="#ppt_x"/>
                                          </p:val>
                                        </p:tav>
                                        <p:tav tm="100000">
                                          <p:val>
                                            <p:strVal val="#ppt_x"/>
                                          </p:val>
                                        </p:tav>
                                      </p:tavLst>
                                    </p:anim>
                                    <p:anim calcmode="lin" valueType="num">
                                      <p:cBhvr additive="base">
                                        <p:cTn id="14"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8136550"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 name="Freeform 7"/>
            <p:cNvSpPr/>
            <p:nvPr/>
          </p:nvSpPr>
          <p:spPr>
            <a:xfrm>
              <a:off x="8902535" y="468689"/>
              <a:ext cx="387694" cy="387694"/>
            </a:xfrm>
            <a:custGeom>
              <a:avLst/>
              <a:gdLst/>
              <a:ahLst/>
              <a:cxnLst/>
              <a:rect l="l" t="t" r="r" b="b"/>
              <a:pathLst>
                <a:path w="387694" h="387694">
                  <a:moveTo>
                    <a:pt x="0" y="0"/>
                  </a:moveTo>
                  <a:lnTo>
                    <a:pt x="387695" y="0"/>
                  </a:lnTo>
                  <a:lnTo>
                    <a:pt x="387695"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TextBox 8"/>
            <p:cNvSpPr txBox="1"/>
            <p:nvPr/>
          </p:nvSpPr>
          <p:spPr>
            <a:xfrm>
              <a:off x="4516099"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Contents</a:t>
              </a:r>
            </a:p>
          </p:txBody>
        </p:sp>
        <p:grpSp>
          <p:nvGrpSpPr>
            <p:cNvPr id="9" name="Group 9"/>
            <p:cNvGrpSpPr/>
            <p:nvPr/>
          </p:nvGrpSpPr>
          <p:grpSpPr>
            <a:xfrm>
              <a:off x="0" y="1358599"/>
              <a:ext cx="24384000" cy="12227387"/>
              <a:chOff x="0" y="0"/>
              <a:chExt cx="4862686" cy="2438400"/>
            </a:xfrm>
          </p:grpSpPr>
          <p:sp>
            <p:nvSpPr>
              <p:cNvPr id="10" name="Freeform 10"/>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2" name="AutoShape 12"/>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AutoShape 13"/>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4" name="Freeform 14"/>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15" name="Group 15"/>
            <p:cNvGrpSpPr/>
            <p:nvPr/>
          </p:nvGrpSpPr>
          <p:grpSpPr>
            <a:xfrm>
              <a:off x="447964" y="221133"/>
              <a:ext cx="796139" cy="79613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7" name="TextBox 17"/>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grpSp>
      <p:grpSp>
        <p:nvGrpSpPr>
          <p:cNvPr id="18" name="Group 18"/>
          <p:cNvGrpSpPr>
            <a:grpSpLocks noChangeAspect="1"/>
          </p:cNvGrpSpPr>
          <p:nvPr/>
        </p:nvGrpSpPr>
        <p:grpSpPr>
          <a:xfrm>
            <a:off x="284746" y="210003"/>
            <a:ext cx="715464" cy="71546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4471" r="-4471"/>
              </a:stretch>
            </a:blipFill>
          </p:spPr>
          <p:txBody>
            <a:bodyPr/>
            <a:lstStyle/>
            <a:p>
              <a:endParaRPr lang="zh-TW" altLang="en-US"/>
            </a:p>
          </p:txBody>
        </p:sp>
      </p:grpSp>
      <p:grpSp>
        <p:nvGrpSpPr>
          <p:cNvPr id="20" name="Group 20"/>
          <p:cNvGrpSpPr/>
          <p:nvPr/>
        </p:nvGrpSpPr>
        <p:grpSpPr>
          <a:xfrm>
            <a:off x="1600768" y="1336276"/>
            <a:ext cx="15658532" cy="571931"/>
            <a:chOff x="0" y="-9525"/>
            <a:chExt cx="12467294" cy="455371"/>
          </a:xfrm>
        </p:grpSpPr>
        <p:sp>
          <p:nvSpPr>
            <p:cNvPr id="21" name="Freeform 21">
              <a:hlinkClick r:id="rId13"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2" name="TextBox 22"/>
            <p:cNvSpPr txBox="1"/>
            <p:nvPr/>
          </p:nvSpPr>
          <p:spPr>
            <a:xfrm>
              <a:off x="0" y="-9525"/>
              <a:ext cx="6705936"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3" name="Freeform 23"/>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4" name="AutoShape 24"/>
          <p:cNvSpPr/>
          <p:nvPr/>
        </p:nvSpPr>
        <p:spPr>
          <a:xfrm>
            <a:off x="2548175" y="2217508"/>
            <a:ext cx="0" cy="7596000"/>
          </a:xfrm>
          <a:prstGeom prst="line">
            <a:avLst/>
          </a:prstGeom>
          <a:ln w="114300" cap="flat">
            <a:solidFill>
              <a:srgbClr val="1C0C91"/>
            </a:solidFill>
            <a:prstDash val="solid"/>
            <a:headEnd type="none" w="sm" len="sm"/>
            <a:tailEnd type="none" w="sm" len="sm"/>
          </a:ln>
        </p:spPr>
        <p:txBody>
          <a:bodyPr/>
          <a:lstStyle/>
          <a:p>
            <a:endParaRPr lang="zh-TW" altLang="en-US"/>
          </a:p>
        </p:txBody>
      </p:sp>
      <p:sp>
        <p:nvSpPr>
          <p:cNvPr id="26" name="Freeform 26"/>
          <p:cNvSpPr/>
          <p:nvPr/>
        </p:nvSpPr>
        <p:spPr>
          <a:xfrm>
            <a:off x="1783382" y="2826515"/>
            <a:ext cx="1530091" cy="1530091"/>
          </a:xfrm>
          <a:custGeom>
            <a:avLst/>
            <a:gdLst/>
            <a:ahLst/>
            <a:cxnLst/>
            <a:rect l="l" t="t" r="r" b="b"/>
            <a:pathLst>
              <a:path w="1037615" h="1037615">
                <a:moveTo>
                  <a:pt x="0" y="0"/>
                </a:moveTo>
                <a:lnTo>
                  <a:pt x="1037615" y="0"/>
                </a:lnTo>
                <a:lnTo>
                  <a:pt x="1037615" y="1037614"/>
                </a:lnTo>
                <a:lnTo>
                  <a:pt x="0" y="10376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7" name="Freeform 27"/>
          <p:cNvSpPr/>
          <p:nvPr/>
        </p:nvSpPr>
        <p:spPr>
          <a:xfrm>
            <a:off x="1783382" y="5216841"/>
            <a:ext cx="1529587" cy="1529586"/>
          </a:xfrm>
          <a:custGeom>
            <a:avLst/>
            <a:gdLst/>
            <a:ahLst/>
            <a:cxnLst/>
            <a:rect l="l" t="t" r="r" b="b"/>
            <a:pathLst>
              <a:path w="1037273" h="1037272">
                <a:moveTo>
                  <a:pt x="0" y="0"/>
                </a:moveTo>
                <a:lnTo>
                  <a:pt x="1037273" y="0"/>
                </a:lnTo>
                <a:lnTo>
                  <a:pt x="1037273" y="1037273"/>
                </a:lnTo>
                <a:lnTo>
                  <a:pt x="0" y="10372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28" name="Freeform 28"/>
          <p:cNvSpPr/>
          <p:nvPr/>
        </p:nvSpPr>
        <p:spPr>
          <a:xfrm>
            <a:off x="1783382" y="7663814"/>
            <a:ext cx="1529587" cy="1529586"/>
          </a:xfrm>
          <a:custGeom>
            <a:avLst/>
            <a:gdLst/>
            <a:ahLst/>
            <a:cxnLst/>
            <a:rect l="l" t="t" r="r" b="b"/>
            <a:pathLst>
              <a:path w="1037273" h="1037272">
                <a:moveTo>
                  <a:pt x="0" y="0"/>
                </a:moveTo>
                <a:lnTo>
                  <a:pt x="1037273" y="0"/>
                </a:lnTo>
                <a:lnTo>
                  <a:pt x="1037273" y="1037272"/>
                </a:lnTo>
                <a:lnTo>
                  <a:pt x="0" y="103727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zh-TW" altLang="en-US"/>
          </a:p>
        </p:txBody>
      </p:sp>
      <p:sp>
        <p:nvSpPr>
          <p:cNvPr id="31" name="TextBox 31"/>
          <p:cNvSpPr txBox="1"/>
          <p:nvPr/>
        </p:nvSpPr>
        <p:spPr>
          <a:xfrm>
            <a:off x="3444076" y="3073180"/>
            <a:ext cx="5240279" cy="1036759"/>
          </a:xfrm>
          <a:prstGeom prst="rect">
            <a:avLst/>
          </a:prstGeom>
        </p:spPr>
        <p:txBody>
          <a:bodyPr wrap="square" lIns="0" tIns="0" rIns="0" bIns="0" rtlCol="0" anchor="t">
            <a:spAutoFit/>
          </a:bodyPr>
          <a:lstStyle/>
          <a:p>
            <a:pPr algn="just">
              <a:lnSpc>
                <a:spcPts val="4199"/>
              </a:lnSpc>
              <a:spcBef>
                <a:spcPct val="0"/>
              </a:spcBef>
            </a:pPr>
            <a:r>
              <a:rPr lang="en-US" sz="3200" b="1" dirty="0" err="1">
                <a:solidFill>
                  <a:srgbClr val="000000"/>
                </a:solidFill>
                <a:latin typeface="微軟正黑體" panose="020B0604030504040204" pitchFamily="34" charset="-120"/>
                <a:ea typeface="微軟正黑體" panose="020B0604030504040204" pitchFamily="34" charset="-120"/>
              </a:rPr>
              <a:t>名稱、發行年份、修改歷史、頁數等基本資訊</a:t>
            </a:r>
            <a:endParaRPr lang="en-US" sz="3200" b="1" dirty="0">
              <a:solidFill>
                <a:srgbClr val="000000"/>
              </a:solidFill>
              <a:latin typeface="微軟正黑體" panose="020B0604030504040204" pitchFamily="34" charset="-120"/>
              <a:ea typeface="微軟正黑體" panose="020B0604030504040204" pitchFamily="34" charset="-120"/>
            </a:endParaRPr>
          </a:p>
        </p:txBody>
      </p:sp>
      <p:sp>
        <p:nvSpPr>
          <p:cNvPr id="34" name="TextBox 34"/>
          <p:cNvSpPr txBox="1"/>
          <p:nvPr/>
        </p:nvSpPr>
        <p:spPr>
          <a:xfrm>
            <a:off x="3444076" y="5766433"/>
            <a:ext cx="1352931" cy="498150"/>
          </a:xfrm>
          <a:prstGeom prst="rect">
            <a:avLst/>
          </a:prstGeom>
        </p:spPr>
        <p:txBody>
          <a:bodyPr wrap="square" lIns="0" tIns="0" rIns="0" bIns="0" rtlCol="0" anchor="t">
            <a:spAutoFit/>
          </a:bodyPr>
          <a:lstStyle/>
          <a:p>
            <a:pPr>
              <a:lnSpc>
                <a:spcPts val="4199"/>
              </a:lnSpc>
              <a:spcBef>
                <a:spcPct val="0"/>
              </a:spcBef>
            </a:pPr>
            <a:r>
              <a:rPr lang="en-US" sz="3200" b="1" dirty="0" err="1">
                <a:solidFill>
                  <a:srgbClr val="000000"/>
                </a:solidFill>
                <a:latin typeface="微軟正黑體" panose="020B0604030504040204" pitchFamily="34" charset="-120"/>
                <a:ea typeface="微軟正黑體" panose="020B0604030504040204" pitchFamily="34" charset="-120"/>
              </a:rPr>
              <a:t>摘要</a:t>
            </a:r>
            <a:endParaRPr lang="en-US" sz="3200" b="1" dirty="0">
              <a:solidFill>
                <a:srgbClr val="000000"/>
              </a:solidFill>
              <a:latin typeface="微軟正黑體" panose="020B0604030504040204" pitchFamily="34" charset="-120"/>
              <a:ea typeface="微軟正黑體" panose="020B0604030504040204" pitchFamily="34" charset="-120"/>
            </a:endParaRPr>
          </a:p>
        </p:txBody>
      </p:sp>
      <p:sp>
        <p:nvSpPr>
          <p:cNvPr id="36" name="TextBox 36"/>
          <p:cNvSpPr txBox="1"/>
          <p:nvPr/>
        </p:nvSpPr>
        <p:spPr>
          <a:xfrm>
            <a:off x="17841288" y="9759066"/>
            <a:ext cx="109776" cy="349250"/>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Open Sauce"/>
              </a:rPr>
              <a:t>1</a:t>
            </a:r>
          </a:p>
        </p:txBody>
      </p:sp>
      <p:sp>
        <p:nvSpPr>
          <p:cNvPr id="37" name="TextBox 31">
            <a:extLst>
              <a:ext uri="{FF2B5EF4-FFF2-40B4-BE49-F238E27FC236}">
                <a16:creationId xmlns:a16="http://schemas.microsoft.com/office/drawing/2014/main" id="{52DC0270-D0DC-3059-368E-49209ECD159D}"/>
              </a:ext>
            </a:extLst>
          </p:cNvPr>
          <p:cNvSpPr txBox="1"/>
          <p:nvPr/>
        </p:nvSpPr>
        <p:spPr>
          <a:xfrm>
            <a:off x="3512378" y="8081810"/>
            <a:ext cx="5240279" cy="1036759"/>
          </a:xfrm>
          <a:prstGeom prst="rect">
            <a:avLst/>
          </a:prstGeom>
        </p:spPr>
        <p:txBody>
          <a:bodyPr wrap="square" lIns="0" tIns="0" rIns="0" bIns="0" rtlCol="0" anchor="t">
            <a:spAutoFit/>
          </a:bodyPr>
          <a:lstStyle/>
          <a:p>
            <a:pPr>
              <a:lnSpc>
                <a:spcPts val="4199"/>
              </a:lnSpc>
              <a:spcBef>
                <a:spcPct val="0"/>
              </a:spcBef>
            </a:pPr>
            <a:r>
              <a:rPr lang="en-US" altLang="zh-TW" sz="3200" b="1" dirty="0" err="1">
                <a:solidFill>
                  <a:srgbClr val="000000"/>
                </a:solidFill>
                <a:latin typeface="微軟正黑體" panose="020B0604030504040204" pitchFamily="34" charset="-120"/>
                <a:ea typeface="微軟正黑體" panose="020B0604030504040204" pitchFamily="34" charset="-120"/>
              </a:rPr>
              <a:t>標準主要目的、用法與內容簡介</a:t>
            </a:r>
            <a:endParaRPr lang="en-US" altLang="zh-TW" sz="3200" b="1" dirty="0">
              <a:solidFill>
                <a:srgbClr val="000000"/>
              </a:solidFill>
              <a:latin typeface="微軟正黑體" panose="020B0604030504040204" pitchFamily="34" charset="-120"/>
              <a:ea typeface="微軟正黑體" panose="020B0604030504040204" pitchFamily="34" charset="-120"/>
            </a:endParaRPr>
          </a:p>
        </p:txBody>
      </p:sp>
      <p:sp>
        <p:nvSpPr>
          <p:cNvPr id="39" name="AutoShape 24">
            <a:extLst>
              <a:ext uri="{FF2B5EF4-FFF2-40B4-BE49-F238E27FC236}">
                <a16:creationId xmlns:a16="http://schemas.microsoft.com/office/drawing/2014/main" id="{F50557AC-60EA-A981-5C43-7536D5C4E01F}"/>
              </a:ext>
            </a:extLst>
          </p:cNvPr>
          <p:cNvSpPr/>
          <p:nvPr/>
        </p:nvSpPr>
        <p:spPr>
          <a:xfrm>
            <a:off x="11285030" y="3342108"/>
            <a:ext cx="0" cy="5796000"/>
          </a:xfrm>
          <a:prstGeom prst="line">
            <a:avLst/>
          </a:prstGeom>
          <a:ln w="114300" cap="flat">
            <a:solidFill>
              <a:srgbClr val="1C0C91"/>
            </a:solidFill>
            <a:prstDash val="solid"/>
            <a:headEnd type="none" w="sm" len="sm"/>
            <a:tailEnd type="none" w="sm" len="sm"/>
          </a:ln>
        </p:spPr>
        <p:txBody>
          <a:bodyPr/>
          <a:lstStyle/>
          <a:p>
            <a:endParaRPr lang="zh-TW" altLang="en-US"/>
          </a:p>
        </p:txBody>
      </p:sp>
      <p:sp>
        <p:nvSpPr>
          <p:cNvPr id="29" name="Freeform 29"/>
          <p:cNvSpPr/>
          <p:nvPr/>
        </p:nvSpPr>
        <p:spPr>
          <a:xfrm>
            <a:off x="10520237" y="6689830"/>
            <a:ext cx="1529585" cy="1529585"/>
          </a:xfrm>
          <a:custGeom>
            <a:avLst/>
            <a:gdLst/>
            <a:ahLst/>
            <a:cxnLst/>
            <a:rect l="l" t="t" r="r" b="b"/>
            <a:pathLst>
              <a:path w="1037272" h="1037272">
                <a:moveTo>
                  <a:pt x="0" y="0"/>
                </a:moveTo>
                <a:lnTo>
                  <a:pt x="1037272" y="0"/>
                </a:lnTo>
                <a:lnTo>
                  <a:pt x="1037272" y="1037273"/>
                </a:lnTo>
                <a:lnTo>
                  <a:pt x="0" y="103727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zh-TW" altLang="en-US"/>
          </a:p>
        </p:txBody>
      </p:sp>
      <p:sp>
        <p:nvSpPr>
          <p:cNvPr id="30" name="Freeform 30"/>
          <p:cNvSpPr/>
          <p:nvPr/>
        </p:nvSpPr>
        <p:spPr>
          <a:xfrm>
            <a:off x="10513726" y="4180308"/>
            <a:ext cx="1529585" cy="1529586"/>
          </a:xfrm>
          <a:custGeom>
            <a:avLst/>
            <a:gdLst/>
            <a:ahLst/>
            <a:cxnLst/>
            <a:rect l="l" t="t" r="r" b="b"/>
            <a:pathLst>
              <a:path w="1037272" h="1037273">
                <a:moveTo>
                  <a:pt x="0" y="0"/>
                </a:moveTo>
                <a:lnTo>
                  <a:pt x="1037272" y="0"/>
                </a:lnTo>
                <a:lnTo>
                  <a:pt x="1037272" y="1037272"/>
                </a:lnTo>
                <a:lnTo>
                  <a:pt x="0" y="103727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zh-TW" altLang="en-US"/>
          </a:p>
        </p:txBody>
      </p:sp>
      <p:sp>
        <p:nvSpPr>
          <p:cNvPr id="40" name="TextBox 31">
            <a:extLst>
              <a:ext uri="{FF2B5EF4-FFF2-40B4-BE49-F238E27FC236}">
                <a16:creationId xmlns:a16="http://schemas.microsoft.com/office/drawing/2014/main" id="{3DB28BAD-3712-51EC-A9FD-3DDA74E3FE93}"/>
              </a:ext>
            </a:extLst>
          </p:cNvPr>
          <p:cNvSpPr txBox="1"/>
          <p:nvPr/>
        </p:nvSpPr>
        <p:spPr>
          <a:xfrm>
            <a:off x="12231600" y="4446490"/>
            <a:ext cx="5240279" cy="1036759"/>
          </a:xfrm>
          <a:prstGeom prst="rect">
            <a:avLst/>
          </a:prstGeom>
        </p:spPr>
        <p:txBody>
          <a:bodyPr wrap="square" lIns="0" tIns="0" rIns="0" bIns="0" rtlCol="0" anchor="t">
            <a:spAutoFit/>
          </a:bodyPr>
          <a:lstStyle/>
          <a:p>
            <a:pPr>
              <a:lnSpc>
                <a:spcPts val="4199"/>
              </a:lnSpc>
              <a:spcBef>
                <a:spcPct val="0"/>
              </a:spcBef>
            </a:pPr>
            <a:r>
              <a:rPr lang="en-US" altLang="zh-TW" sz="3200" b="1" dirty="0" err="1">
                <a:solidFill>
                  <a:srgbClr val="000000"/>
                </a:solidFill>
                <a:latin typeface="微軟正黑體" panose="020B0604030504040204" pitchFamily="34" charset="-120"/>
                <a:ea typeface="微軟正黑體" panose="020B0604030504040204" pitchFamily="34" charset="-120"/>
              </a:rPr>
              <a:t>與最直接關聯知識領域之內容簡介</a:t>
            </a:r>
            <a:endParaRPr lang="en-US" altLang="zh-TW" sz="3200" b="1" dirty="0">
              <a:solidFill>
                <a:srgbClr val="000000"/>
              </a:solidFill>
              <a:latin typeface="微軟正黑體" panose="020B0604030504040204" pitchFamily="34" charset="-120"/>
              <a:ea typeface="微軟正黑體" panose="020B0604030504040204" pitchFamily="34" charset="-120"/>
            </a:endParaRPr>
          </a:p>
        </p:txBody>
      </p:sp>
      <p:sp>
        <p:nvSpPr>
          <p:cNvPr id="41" name="TextBox 31">
            <a:extLst>
              <a:ext uri="{FF2B5EF4-FFF2-40B4-BE49-F238E27FC236}">
                <a16:creationId xmlns:a16="http://schemas.microsoft.com/office/drawing/2014/main" id="{D65DF5EE-F94F-590B-2A64-D29BA6C50C86}"/>
              </a:ext>
            </a:extLst>
          </p:cNvPr>
          <p:cNvSpPr txBox="1"/>
          <p:nvPr/>
        </p:nvSpPr>
        <p:spPr>
          <a:xfrm>
            <a:off x="12248050" y="6932122"/>
            <a:ext cx="5240279" cy="1036759"/>
          </a:xfrm>
          <a:prstGeom prst="rect">
            <a:avLst/>
          </a:prstGeom>
        </p:spPr>
        <p:txBody>
          <a:bodyPr wrap="square" lIns="0" tIns="0" rIns="0" bIns="0" rtlCol="0" anchor="t">
            <a:spAutoFit/>
          </a:bodyPr>
          <a:lstStyle/>
          <a:p>
            <a:pPr algn="just">
              <a:lnSpc>
                <a:spcPts val="4199"/>
              </a:lnSpc>
              <a:spcBef>
                <a:spcPct val="0"/>
              </a:spcBef>
            </a:pPr>
            <a:r>
              <a:rPr lang="en-US" altLang="zh-TW" sz="3200" b="1" dirty="0" err="1">
                <a:solidFill>
                  <a:srgbClr val="000000"/>
                </a:solidFill>
                <a:latin typeface="微軟正黑體" panose="020B0604030504040204" pitchFamily="34" charset="-120"/>
                <a:ea typeface="微軟正黑體" panose="020B0604030504040204" pitchFamily="34" charset="-120"/>
              </a:rPr>
              <a:t>學習心得、標準實務可行性與價值等之評估</a:t>
            </a:r>
            <a:endParaRPr lang="en-US" altLang="zh-TW" sz="3200" b="1" dirty="0">
              <a:solidFill>
                <a:srgbClr val="000000"/>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10670229"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1" y="2203482"/>
            <a:ext cx="3345500" cy="87825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445949" y="3874018"/>
            <a:ext cx="12557926" cy="5313681"/>
          </a:xfrm>
          <a:prstGeom prst="rect">
            <a:avLst/>
          </a:prstGeom>
        </p:spPr>
        <p:txBody>
          <a:bodyPr lIns="0" tIns="0" rIns="0" bIns="0" rtlCol="0" anchor="t">
            <a:spAutoFit/>
          </a:bodyPr>
          <a:lstStyle/>
          <a:p>
            <a:pPr marL="820411" lvl="1" indent="-410205" algn="just">
              <a:lnSpc>
                <a:spcPts val="5319"/>
              </a:lnSpc>
              <a:buFont typeface="Arial"/>
              <a:buChar char="•"/>
            </a:pPr>
            <a:r>
              <a:rPr lang="en-US" sz="3799" dirty="0">
                <a:solidFill>
                  <a:srgbClr val="FFFFFF"/>
                </a:solidFill>
                <a:ea typeface="Open Sauce"/>
              </a:rPr>
              <a:t>目的是定義軟體系統的需求，將這些需求轉化為有效的產品，並允許在必要時一致重現產品，使用該產品提供所需的服務，維持這些服務的提供，並在產品退役時處置該產品。</a:t>
            </a:r>
          </a:p>
          <a:p>
            <a:pPr marL="820411" lvl="1" indent="-410205" algn="just">
              <a:lnSpc>
                <a:spcPts val="5319"/>
              </a:lnSpc>
              <a:buFont typeface="Arial"/>
              <a:buChar char="•"/>
            </a:pPr>
            <a:r>
              <a:rPr lang="en-US" sz="3799" dirty="0">
                <a:solidFill>
                  <a:srgbClr val="FFFFFF"/>
                </a:solidFill>
                <a:ea typeface="Open Sauce"/>
              </a:rPr>
              <a:t>這些流程確保軟體系統和服務具有時效性和可用性，成本效益，功能性，可靠性，可維護性，可生產性，可用性和其他由獲取和供應組織所要求的質量，主要包括十四個部分：</a:t>
            </a:r>
          </a:p>
        </p:txBody>
      </p:sp>
      <p:sp>
        <p:nvSpPr>
          <p:cNvPr id="49" name="矩形: 圓角 48">
            <a:extLst>
              <a:ext uri="{FF2B5EF4-FFF2-40B4-BE49-F238E27FC236}">
                <a16:creationId xmlns:a16="http://schemas.microsoft.com/office/drawing/2014/main" id="{50470C62-B13F-060C-7A86-97DB5BD576F6}"/>
              </a:ext>
            </a:extLst>
          </p:cNvPr>
          <p:cNvSpPr/>
          <p:nvPr/>
        </p:nvSpPr>
        <p:spPr>
          <a:xfrm>
            <a:off x="4289433" y="2248119"/>
            <a:ext cx="2864659"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技術流程</a:t>
            </a:r>
          </a:p>
        </p:txBody>
      </p:sp>
      <p:sp>
        <p:nvSpPr>
          <p:cNvPr id="50" name="文字方塊 49">
            <a:extLst>
              <a:ext uri="{FF2B5EF4-FFF2-40B4-BE49-F238E27FC236}">
                <a16:creationId xmlns:a16="http://schemas.microsoft.com/office/drawing/2014/main" id="{237D5510-D3A4-7DB1-9878-5069000C5D30}"/>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19</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765346"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67381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701374" y="3519975"/>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１、Business or Mission Analysis Process</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目的：定義業務或任務的問題或機會，描述解決方案空間</a:t>
            </a:r>
            <a:r>
              <a:rPr lang="en-US" sz="3299" dirty="0">
                <a:solidFill>
                  <a:srgbClr val="FFFFFF"/>
                </a:solidFill>
                <a:ea typeface="Open Sauce"/>
              </a:rPr>
              <a:t>。</a:t>
            </a:r>
          </a:p>
        </p:txBody>
      </p:sp>
      <p:sp>
        <p:nvSpPr>
          <p:cNvPr id="49" name="TextBox 49"/>
          <p:cNvSpPr txBox="1"/>
          <p:nvPr/>
        </p:nvSpPr>
        <p:spPr>
          <a:xfrm>
            <a:off x="4701374" y="5121897"/>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２、Stakeholder Needs and Requirements Definition Process </a:t>
            </a:r>
          </a:p>
          <a:p>
            <a:pPr algn="just">
              <a:lnSpc>
                <a:spcPts val="5048"/>
              </a:lnSpc>
            </a:pPr>
            <a:r>
              <a:rPr lang="en-US" sz="3299">
                <a:solidFill>
                  <a:srgbClr val="FFFFFF"/>
                </a:solidFill>
                <a:latin typeface="Open Sauce"/>
              </a:rPr>
              <a:t>       </a:t>
            </a:r>
            <a:r>
              <a:rPr lang="en-US" sz="3299">
                <a:solidFill>
                  <a:srgbClr val="FFFFFF"/>
                </a:solidFill>
                <a:ea typeface="Open Sauce"/>
              </a:rPr>
              <a:t>目的：識別利益相關者的需求和要求。</a:t>
            </a:r>
          </a:p>
        </p:txBody>
      </p:sp>
      <p:sp>
        <p:nvSpPr>
          <p:cNvPr id="50" name="TextBox 50"/>
          <p:cNvSpPr txBox="1"/>
          <p:nvPr/>
        </p:nvSpPr>
        <p:spPr>
          <a:xfrm>
            <a:off x="4701374" y="6723819"/>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３、System/Software Requirements Definition Process </a:t>
            </a:r>
          </a:p>
          <a:p>
            <a:pPr algn="just">
              <a:lnSpc>
                <a:spcPts val="5048"/>
              </a:lnSpc>
            </a:pPr>
            <a:r>
              <a:rPr lang="en-US" sz="3299">
                <a:solidFill>
                  <a:srgbClr val="FFFFFF"/>
                </a:solidFill>
                <a:latin typeface="Open Sauce"/>
              </a:rPr>
              <a:t>       </a:t>
            </a:r>
            <a:r>
              <a:rPr lang="en-US" sz="3299">
                <a:solidFill>
                  <a:srgbClr val="FFFFFF"/>
                </a:solidFill>
                <a:ea typeface="Open Sauce"/>
              </a:rPr>
              <a:t>目的：定義系統或元件描述，包括界面、功能和邊界。</a:t>
            </a:r>
          </a:p>
        </p:txBody>
      </p:sp>
      <p:sp>
        <p:nvSpPr>
          <p:cNvPr id="51" name="TextBox 51"/>
          <p:cNvSpPr txBox="1"/>
          <p:nvPr/>
        </p:nvSpPr>
        <p:spPr>
          <a:xfrm>
            <a:off x="4701374" y="8325742"/>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４、Architecture Definition Process</a:t>
            </a:r>
          </a:p>
          <a:p>
            <a:pPr algn="just">
              <a:lnSpc>
                <a:spcPts val="5048"/>
              </a:lnSpc>
            </a:pPr>
            <a:r>
              <a:rPr lang="en-US" sz="3299">
                <a:solidFill>
                  <a:srgbClr val="FFFFFF"/>
                </a:solidFill>
                <a:latin typeface="Open Sauce"/>
              </a:rPr>
              <a:t>       </a:t>
            </a:r>
            <a:r>
              <a:rPr lang="en-US" sz="3299">
                <a:solidFill>
                  <a:srgbClr val="FFFFFF"/>
                </a:solidFill>
                <a:ea typeface="Open Sauce"/>
              </a:rPr>
              <a:t>目的：提供詳細的數據，以便根據架構的模型和視圖進行實施。</a:t>
            </a:r>
          </a:p>
        </p:txBody>
      </p:sp>
      <p:sp>
        <p:nvSpPr>
          <p:cNvPr id="52" name="矩形: 圓角 51">
            <a:extLst>
              <a:ext uri="{FF2B5EF4-FFF2-40B4-BE49-F238E27FC236}">
                <a16:creationId xmlns:a16="http://schemas.microsoft.com/office/drawing/2014/main" id="{7B2D5403-89DC-5615-4DA2-D201A51E13D7}"/>
              </a:ext>
            </a:extLst>
          </p:cNvPr>
          <p:cNvSpPr/>
          <p:nvPr/>
        </p:nvSpPr>
        <p:spPr>
          <a:xfrm>
            <a:off x="4289433" y="2248119"/>
            <a:ext cx="2864659"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技術流程</a:t>
            </a:r>
          </a:p>
        </p:txBody>
      </p:sp>
      <p:sp>
        <p:nvSpPr>
          <p:cNvPr id="53" name="文字方塊 52">
            <a:extLst>
              <a:ext uri="{FF2B5EF4-FFF2-40B4-BE49-F238E27FC236}">
                <a16:creationId xmlns:a16="http://schemas.microsoft.com/office/drawing/2014/main" id="{4EBB80B1-E508-4DDE-8E28-17D8F29BEB7D}"/>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20</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94735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1" y="2203482"/>
            <a:ext cx="3470058"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701374" y="3519975"/>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５、Design Definition Process </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目的：描述將實現軟體要求的軟體項目</a:t>
            </a:r>
            <a:r>
              <a:rPr lang="en-US" sz="3299" dirty="0">
                <a:solidFill>
                  <a:srgbClr val="FFFFFF"/>
                </a:solidFill>
                <a:ea typeface="Open Sauce"/>
              </a:rPr>
              <a:t>。</a:t>
            </a:r>
          </a:p>
        </p:txBody>
      </p:sp>
      <p:sp>
        <p:nvSpPr>
          <p:cNvPr id="49" name="TextBox 49"/>
          <p:cNvSpPr txBox="1"/>
          <p:nvPr/>
        </p:nvSpPr>
        <p:spPr>
          <a:xfrm>
            <a:off x="4701374" y="5121897"/>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６、System Analysis Process </a:t>
            </a:r>
          </a:p>
          <a:p>
            <a:pPr algn="just">
              <a:lnSpc>
                <a:spcPts val="5048"/>
              </a:lnSpc>
            </a:pPr>
            <a:r>
              <a:rPr lang="en-US" sz="3299">
                <a:solidFill>
                  <a:srgbClr val="FFFFFF"/>
                </a:solidFill>
                <a:latin typeface="Open Sauce"/>
              </a:rPr>
              <a:t>       </a:t>
            </a:r>
            <a:r>
              <a:rPr lang="en-US" sz="3299">
                <a:solidFill>
                  <a:srgbClr val="FFFFFF"/>
                </a:solidFill>
                <a:ea typeface="Open Sauce"/>
              </a:rPr>
              <a:t>目的：確定系統或元件是否能夠在指定的操作環境中滿足要求。</a:t>
            </a:r>
          </a:p>
        </p:txBody>
      </p:sp>
      <p:sp>
        <p:nvSpPr>
          <p:cNvPr id="50" name="TextBox 50"/>
          <p:cNvSpPr txBox="1"/>
          <p:nvPr/>
        </p:nvSpPr>
        <p:spPr>
          <a:xfrm>
            <a:off x="4701374" y="6723819"/>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７、Implementation Process </a:t>
            </a:r>
          </a:p>
          <a:p>
            <a:pPr algn="just">
              <a:lnSpc>
                <a:spcPts val="5048"/>
              </a:lnSpc>
            </a:pPr>
            <a:r>
              <a:rPr lang="en-US" sz="3299">
                <a:solidFill>
                  <a:srgbClr val="FFFFFF"/>
                </a:solidFill>
                <a:latin typeface="Open Sauce"/>
              </a:rPr>
              <a:t>       </a:t>
            </a:r>
            <a:r>
              <a:rPr lang="en-US" sz="3299">
                <a:solidFill>
                  <a:srgbClr val="FFFFFF"/>
                </a:solidFill>
                <a:ea typeface="Open Sauce"/>
              </a:rPr>
              <a:t>目的：實現系統或元件的設計。</a:t>
            </a:r>
          </a:p>
        </p:txBody>
      </p:sp>
      <p:sp>
        <p:nvSpPr>
          <p:cNvPr id="51" name="TextBox 51"/>
          <p:cNvSpPr txBox="1"/>
          <p:nvPr/>
        </p:nvSpPr>
        <p:spPr>
          <a:xfrm>
            <a:off x="4701374" y="8325742"/>
            <a:ext cx="12557926" cy="1252348"/>
          </a:xfrm>
          <a:prstGeom prst="rect">
            <a:avLst/>
          </a:prstGeom>
        </p:spPr>
        <p:txBody>
          <a:bodyPr lIns="0" tIns="0" rIns="0" bIns="0" rtlCol="0" anchor="t">
            <a:spAutoFit/>
          </a:bodyPr>
          <a:lstStyle/>
          <a:p>
            <a:pPr algn="just">
              <a:lnSpc>
                <a:spcPts val="5048"/>
              </a:lnSpc>
            </a:pPr>
            <a:r>
              <a:rPr lang="en-US" sz="3299">
                <a:solidFill>
                  <a:srgbClr val="FFFFFF"/>
                </a:solidFill>
                <a:ea typeface="Open Sauce"/>
              </a:rPr>
              <a:t>８、Integration Process</a:t>
            </a:r>
          </a:p>
          <a:p>
            <a:pPr algn="just">
              <a:lnSpc>
                <a:spcPts val="5048"/>
              </a:lnSpc>
            </a:pPr>
            <a:r>
              <a:rPr lang="en-US" sz="3299">
                <a:solidFill>
                  <a:srgbClr val="FFFFFF"/>
                </a:solidFill>
                <a:latin typeface="Open Sauce"/>
              </a:rPr>
              <a:t>       </a:t>
            </a:r>
            <a:r>
              <a:rPr lang="en-US" sz="3299">
                <a:solidFill>
                  <a:srgbClr val="FFFFFF"/>
                </a:solidFill>
                <a:ea typeface="Open Sauce"/>
              </a:rPr>
              <a:t>目的：組合部分或元件以形成完整的系統或元件。</a:t>
            </a:r>
          </a:p>
        </p:txBody>
      </p:sp>
      <p:sp>
        <p:nvSpPr>
          <p:cNvPr id="52" name="矩形: 圓角 51">
            <a:extLst>
              <a:ext uri="{FF2B5EF4-FFF2-40B4-BE49-F238E27FC236}">
                <a16:creationId xmlns:a16="http://schemas.microsoft.com/office/drawing/2014/main" id="{D58C8343-3F36-BB62-096D-687C0C4A2518}"/>
              </a:ext>
            </a:extLst>
          </p:cNvPr>
          <p:cNvSpPr/>
          <p:nvPr/>
        </p:nvSpPr>
        <p:spPr>
          <a:xfrm>
            <a:off x="4289433" y="2248119"/>
            <a:ext cx="2864659"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技術流程</a:t>
            </a:r>
          </a:p>
        </p:txBody>
      </p:sp>
      <p:sp>
        <p:nvSpPr>
          <p:cNvPr id="53" name="文字方塊 52">
            <a:extLst>
              <a:ext uri="{FF2B5EF4-FFF2-40B4-BE49-F238E27FC236}">
                <a16:creationId xmlns:a16="http://schemas.microsoft.com/office/drawing/2014/main" id="{92A568B7-88FA-423D-B366-21370D53A41E}"/>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21</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8675400"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2762601"/>
            <a:ext cx="13400050" cy="7100663"/>
            <a:chOff x="0" y="0"/>
            <a:chExt cx="3529231" cy="1870133"/>
          </a:xfrm>
        </p:grpSpPr>
        <p:sp>
          <p:nvSpPr>
            <p:cNvPr id="41" name="Freeform 41"/>
            <p:cNvSpPr/>
            <p:nvPr/>
          </p:nvSpPr>
          <p:spPr>
            <a:xfrm>
              <a:off x="0" y="0"/>
              <a:ext cx="3529231" cy="1870133"/>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377372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701374" y="3519975"/>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ea typeface="Open Sauce"/>
              </a:rPr>
              <a:t>９、Design Definition Process </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目的：描述將實現軟體要求的軟體項目</a:t>
            </a:r>
            <a:r>
              <a:rPr lang="en-US" sz="3299" dirty="0">
                <a:solidFill>
                  <a:srgbClr val="FFFFFF"/>
                </a:solidFill>
                <a:ea typeface="Open Sauce"/>
              </a:rPr>
              <a:t>。</a:t>
            </a:r>
          </a:p>
        </p:txBody>
      </p:sp>
      <p:sp>
        <p:nvSpPr>
          <p:cNvPr id="49" name="TextBox 49"/>
          <p:cNvSpPr txBox="1"/>
          <p:nvPr/>
        </p:nvSpPr>
        <p:spPr>
          <a:xfrm>
            <a:off x="4701374" y="5121897"/>
            <a:ext cx="12557926" cy="1252348"/>
          </a:xfrm>
          <a:prstGeom prst="rect">
            <a:avLst/>
          </a:prstGeom>
        </p:spPr>
        <p:txBody>
          <a:bodyPr lIns="0" tIns="0" rIns="0" bIns="0" rtlCol="0" anchor="t">
            <a:spAutoFit/>
          </a:bodyPr>
          <a:lstStyle/>
          <a:p>
            <a:pPr algn="just">
              <a:lnSpc>
                <a:spcPts val="5048"/>
              </a:lnSpc>
            </a:pPr>
            <a:r>
              <a:rPr lang="en-US" sz="3299">
                <a:solidFill>
                  <a:srgbClr val="FFFFFF"/>
                </a:solidFill>
                <a:latin typeface="Open Sauce"/>
              </a:rPr>
              <a:t>10、Transition Process </a:t>
            </a:r>
          </a:p>
          <a:p>
            <a:pPr algn="just">
              <a:lnSpc>
                <a:spcPts val="5048"/>
              </a:lnSpc>
            </a:pPr>
            <a:r>
              <a:rPr lang="en-US" sz="3299">
                <a:solidFill>
                  <a:srgbClr val="FFFFFF"/>
                </a:solidFill>
                <a:latin typeface="Open Sauce"/>
              </a:rPr>
              <a:t>       </a:t>
            </a:r>
            <a:r>
              <a:rPr lang="en-US" sz="3299">
                <a:solidFill>
                  <a:srgbClr val="FFFFFF"/>
                </a:solidFill>
                <a:ea typeface="Open Sauce"/>
              </a:rPr>
              <a:t>目的：將系統或元件轉移到受控的操作環境。</a:t>
            </a:r>
          </a:p>
        </p:txBody>
      </p:sp>
      <p:sp>
        <p:nvSpPr>
          <p:cNvPr id="50" name="TextBox 50"/>
          <p:cNvSpPr txBox="1"/>
          <p:nvPr/>
        </p:nvSpPr>
        <p:spPr>
          <a:xfrm>
            <a:off x="4701374" y="6723819"/>
            <a:ext cx="12557926" cy="1252348"/>
          </a:xfrm>
          <a:prstGeom prst="rect">
            <a:avLst/>
          </a:prstGeom>
        </p:spPr>
        <p:txBody>
          <a:bodyPr lIns="0" tIns="0" rIns="0" bIns="0" rtlCol="0" anchor="t">
            <a:spAutoFit/>
          </a:bodyPr>
          <a:lstStyle/>
          <a:p>
            <a:pPr algn="just">
              <a:lnSpc>
                <a:spcPts val="5048"/>
              </a:lnSpc>
            </a:pPr>
            <a:r>
              <a:rPr lang="en-US" sz="3299">
                <a:solidFill>
                  <a:srgbClr val="FFFFFF"/>
                </a:solidFill>
                <a:latin typeface="Open Sauce"/>
              </a:rPr>
              <a:t>11、Validation Process  </a:t>
            </a:r>
          </a:p>
          <a:p>
            <a:pPr algn="just">
              <a:lnSpc>
                <a:spcPts val="5048"/>
              </a:lnSpc>
            </a:pPr>
            <a:r>
              <a:rPr lang="en-US" sz="3299">
                <a:solidFill>
                  <a:srgbClr val="FFFFFF"/>
                </a:solidFill>
                <a:latin typeface="Open Sauce"/>
              </a:rPr>
              <a:t>       </a:t>
            </a:r>
            <a:r>
              <a:rPr lang="en-US" sz="3299">
                <a:solidFill>
                  <a:srgbClr val="FFFFFF"/>
                </a:solidFill>
                <a:ea typeface="Open Sauce"/>
              </a:rPr>
              <a:t>目的：確認系統或元件滿足利益相關者的需求和意圖。</a:t>
            </a:r>
          </a:p>
        </p:txBody>
      </p:sp>
      <p:sp>
        <p:nvSpPr>
          <p:cNvPr id="51" name="TextBox 51"/>
          <p:cNvSpPr txBox="1"/>
          <p:nvPr/>
        </p:nvSpPr>
        <p:spPr>
          <a:xfrm>
            <a:off x="4701374" y="8325742"/>
            <a:ext cx="12557926" cy="1252348"/>
          </a:xfrm>
          <a:prstGeom prst="rect">
            <a:avLst/>
          </a:prstGeom>
        </p:spPr>
        <p:txBody>
          <a:bodyPr lIns="0" tIns="0" rIns="0" bIns="0" rtlCol="0" anchor="t">
            <a:spAutoFit/>
          </a:bodyPr>
          <a:lstStyle/>
          <a:p>
            <a:pPr algn="just">
              <a:lnSpc>
                <a:spcPts val="5048"/>
              </a:lnSpc>
            </a:pPr>
            <a:r>
              <a:rPr lang="en-US" sz="3299">
                <a:solidFill>
                  <a:srgbClr val="FFFFFF"/>
                </a:solidFill>
                <a:latin typeface="Open Sauce"/>
              </a:rPr>
              <a:t>12、Operation Process</a:t>
            </a:r>
          </a:p>
          <a:p>
            <a:pPr algn="just">
              <a:lnSpc>
                <a:spcPts val="5048"/>
              </a:lnSpc>
            </a:pPr>
            <a:r>
              <a:rPr lang="en-US" sz="3299">
                <a:solidFill>
                  <a:srgbClr val="FFFFFF"/>
                </a:solidFill>
                <a:latin typeface="Open Sauce"/>
              </a:rPr>
              <a:t>       </a:t>
            </a:r>
            <a:r>
              <a:rPr lang="en-US" sz="3299">
                <a:solidFill>
                  <a:srgbClr val="FFFFFF"/>
                </a:solidFill>
                <a:ea typeface="Open Sauce"/>
              </a:rPr>
              <a:t>目的：使用系統或元件執行其功能。</a:t>
            </a:r>
          </a:p>
        </p:txBody>
      </p:sp>
      <p:sp>
        <p:nvSpPr>
          <p:cNvPr id="52" name="矩形: 圓角 51">
            <a:extLst>
              <a:ext uri="{FF2B5EF4-FFF2-40B4-BE49-F238E27FC236}">
                <a16:creationId xmlns:a16="http://schemas.microsoft.com/office/drawing/2014/main" id="{8401F836-EBB8-51BB-E4EB-FFE83CA8CD9C}"/>
              </a:ext>
            </a:extLst>
          </p:cNvPr>
          <p:cNvSpPr/>
          <p:nvPr/>
        </p:nvSpPr>
        <p:spPr>
          <a:xfrm>
            <a:off x="4289433" y="2248119"/>
            <a:ext cx="2864659"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技術流程</a:t>
            </a:r>
          </a:p>
        </p:txBody>
      </p:sp>
      <p:sp>
        <p:nvSpPr>
          <p:cNvPr id="53" name="文字方塊 52">
            <a:extLst>
              <a:ext uri="{FF2B5EF4-FFF2-40B4-BE49-F238E27FC236}">
                <a16:creationId xmlns:a16="http://schemas.microsoft.com/office/drawing/2014/main" id="{9A999CAF-58CC-1821-EA05-F65E9070DBA8}"/>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22</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9393176"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3336669"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C0C91"/>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6" name="Freeform 36"/>
          <p:cNvSpPr/>
          <p:nvPr/>
        </p:nvSpPr>
        <p:spPr>
          <a:xfrm>
            <a:off x="1188628" y="3613661"/>
            <a:ext cx="1179275" cy="1179275"/>
          </a:xfrm>
          <a:custGeom>
            <a:avLst/>
            <a:gdLst/>
            <a:ahLst/>
            <a:cxnLst/>
            <a:rect l="l" t="t" r="r" b="b"/>
            <a:pathLst>
              <a:path w="1179275" h="1179275">
                <a:moveTo>
                  <a:pt x="0" y="0"/>
                </a:moveTo>
                <a:lnTo>
                  <a:pt x="1179275" y="0"/>
                </a:lnTo>
                <a:lnTo>
                  <a:pt x="1179275" y="1179275"/>
                </a:lnTo>
                <a:lnTo>
                  <a:pt x="0" y="117927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7" name="Freeform 37"/>
          <p:cNvSpPr/>
          <p:nvPr/>
        </p:nvSpPr>
        <p:spPr>
          <a:xfrm>
            <a:off x="2480524" y="5143500"/>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8" name="Freeform 38"/>
          <p:cNvSpPr/>
          <p:nvPr/>
        </p:nvSpPr>
        <p:spPr>
          <a:xfrm>
            <a:off x="2480524" y="7173448"/>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9" name="Freeform 39"/>
          <p:cNvSpPr/>
          <p:nvPr/>
        </p:nvSpPr>
        <p:spPr>
          <a:xfrm>
            <a:off x="1330275" y="8866993"/>
            <a:ext cx="1179195" cy="1179195"/>
          </a:xfrm>
          <a:custGeom>
            <a:avLst/>
            <a:gdLst/>
            <a:ahLst/>
            <a:cxnLst/>
            <a:rect l="l" t="t" r="r" b="b"/>
            <a:pathLst>
              <a:path w="1179195" h="1179195">
                <a:moveTo>
                  <a:pt x="0" y="0"/>
                </a:moveTo>
                <a:lnTo>
                  <a:pt x="1179195" y="0"/>
                </a:lnTo>
                <a:lnTo>
                  <a:pt x="1179195" y="1179195"/>
                </a:lnTo>
                <a:lnTo>
                  <a:pt x="0" y="1179195"/>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40" name="Group 40"/>
          <p:cNvGrpSpPr/>
          <p:nvPr/>
        </p:nvGrpSpPr>
        <p:grpSpPr>
          <a:xfrm>
            <a:off x="4253487" y="4037631"/>
            <a:ext cx="13400050" cy="4187729"/>
            <a:chOff x="0" y="0"/>
            <a:chExt cx="3529231" cy="1102941"/>
          </a:xfrm>
        </p:grpSpPr>
        <p:sp>
          <p:nvSpPr>
            <p:cNvPr id="41" name="Freeform 41"/>
            <p:cNvSpPr/>
            <p:nvPr/>
          </p:nvSpPr>
          <p:spPr>
            <a:xfrm>
              <a:off x="0" y="0"/>
              <a:ext cx="3529231" cy="1102941"/>
            </a:xfrm>
            <a:prstGeom prst="roundRect">
              <a:avLst/>
            </a:prstGeom>
            <a:solidFill>
              <a:srgbClr val="5D84BC"/>
            </a:solidFill>
          </p:spPr>
          <p:txBody>
            <a:bodyPr/>
            <a:lstStyle/>
            <a:p>
              <a:endParaRPr lang="zh-TW" altLang="en-US"/>
            </a:p>
          </p:txBody>
        </p:sp>
        <p:sp>
          <p:nvSpPr>
            <p:cNvPr id="42" name="TextBox 42"/>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a:p>
              <a:pPr algn="just">
                <a:lnSpc>
                  <a:spcPts val="5179"/>
                </a:lnSpc>
              </a:pPr>
              <a:endParaRPr/>
            </a:p>
          </p:txBody>
        </p:sp>
      </p:grpSp>
      <p:sp>
        <p:nvSpPr>
          <p:cNvPr id="46" name="TextBox 46"/>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7" name="TextBox 47"/>
          <p:cNvSpPr txBox="1"/>
          <p:nvPr/>
        </p:nvSpPr>
        <p:spPr>
          <a:xfrm>
            <a:off x="294270" y="2203482"/>
            <a:ext cx="4407103"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8" name="TextBox 48"/>
          <p:cNvSpPr txBox="1"/>
          <p:nvPr/>
        </p:nvSpPr>
        <p:spPr>
          <a:xfrm>
            <a:off x="4701374" y="4795004"/>
            <a:ext cx="12557926" cy="1252348"/>
          </a:xfrm>
          <a:prstGeom prst="rect">
            <a:avLst/>
          </a:prstGeom>
        </p:spPr>
        <p:txBody>
          <a:bodyPr lIns="0" tIns="0" rIns="0" bIns="0" rtlCol="0" anchor="t">
            <a:spAutoFit/>
          </a:bodyPr>
          <a:lstStyle/>
          <a:p>
            <a:pPr algn="just">
              <a:lnSpc>
                <a:spcPts val="5048"/>
              </a:lnSpc>
            </a:pPr>
            <a:r>
              <a:rPr lang="en-US" sz="3299" dirty="0">
                <a:solidFill>
                  <a:srgbClr val="FFFFFF"/>
                </a:solidFill>
                <a:latin typeface="Open Sauce"/>
              </a:rPr>
              <a:t>13、Maintenance Process</a:t>
            </a:r>
          </a:p>
          <a:p>
            <a:pPr algn="just">
              <a:lnSpc>
                <a:spcPts val="5048"/>
              </a:lnSpc>
            </a:pPr>
            <a:r>
              <a:rPr lang="en-US" sz="3299" dirty="0">
                <a:solidFill>
                  <a:srgbClr val="FFFFFF"/>
                </a:solidFill>
                <a:latin typeface="Open Sauce"/>
              </a:rPr>
              <a:t>       </a:t>
            </a:r>
            <a:r>
              <a:rPr lang="en-US" sz="3299" dirty="0" err="1">
                <a:solidFill>
                  <a:srgbClr val="FFFFFF"/>
                </a:solidFill>
                <a:ea typeface="Open Sauce"/>
              </a:rPr>
              <a:t>目的：保持系統或元件的可用性</a:t>
            </a:r>
            <a:r>
              <a:rPr lang="en-US" sz="3299" dirty="0">
                <a:solidFill>
                  <a:srgbClr val="FFFFFF"/>
                </a:solidFill>
                <a:ea typeface="Open Sauce"/>
              </a:rPr>
              <a:t>。</a:t>
            </a:r>
          </a:p>
        </p:txBody>
      </p:sp>
      <p:sp>
        <p:nvSpPr>
          <p:cNvPr id="49" name="TextBox 49"/>
          <p:cNvSpPr txBox="1"/>
          <p:nvPr/>
        </p:nvSpPr>
        <p:spPr>
          <a:xfrm>
            <a:off x="4701374" y="6396927"/>
            <a:ext cx="12557926" cy="1252348"/>
          </a:xfrm>
          <a:prstGeom prst="rect">
            <a:avLst/>
          </a:prstGeom>
        </p:spPr>
        <p:txBody>
          <a:bodyPr lIns="0" tIns="0" rIns="0" bIns="0" rtlCol="0" anchor="t">
            <a:spAutoFit/>
          </a:bodyPr>
          <a:lstStyle/>
          <a:p>
            <a:pPr algn="just">
              <a:lnSpc>
                <a:spcPts val="5048"/>
              </a:lnSpc>
            </a:pPr>
            <a:r>
              <a:rPr lang="en-US" sz="3299">
                <a:solidFill>
                  <a:srgbClr val="FFFFFF"/>
                </a:solidFill>
                <a:latin typeface="Open Sauce"/>
              </a:rPr>
              <a:t>14、Disposal Process</a:t>
            </a:r>
          </a:p>
          <a:p>
            <a:pPr algn="just">
              <a:lnSpc>
                <a:spcPts val="5048"/>
              </a:lnSpc>
            </a:pPr>
            <a:r>
              <a:rPr lang="en-US" sz="3299">
                <a:solidFill>
                  <a:srgbClr val="FFFFFF"/>
                </a:solidFill>
                <a:latin typeface="Open Sauce"/>
              </a:rPr>
              <a:t>       </a:t>
            </a:r>
            <a:r>
              <a:rPr lang="en-US" sz="3299">
                <a:solidFill>
                  <a:srgbClr val="FFFFFF"/>
                </a:solidFill>
                <a:ea typeface="Open Sauce"/>
              </a:rPr>
              <a:t>目的：終止系統或元件的存在或使用。</a:t>
            </a:r>
          </a:p>
        </p:txBody>
      </p:sp>
      <p:sp>
        <p:nvSpPr>
          <p:cNvPr id="50" name="矩形: 圓角 49">
            <a:extLst>
              <a:ext uri="{FF2B5EF4-FFF2-40B4-BE49-F238E27FC236}">
                <a16:creationId xmlns:a16="http://schemas.microsoft.com/office/drawing/2014/main" id="{72D532A8-E370-142F-B0E5-65E9CEB85CA4}"/>
              </a:ext>
            </a:extLst>
          </p:cNvPr>
          <p:cNvSpPr/>
          <p:nvPr/>
        </p:nvSpPr>
        <p:spPr>
          <a:xfrm>
            <a:off x="4288346" y="3492153"/>
            <a:ext cx="2864659" cy="1024874"/>
          </a:xfrm>
          <a:prstGeom prst="roundRect">
            <a:avLst>
              <a:gd name="adj" fmla="val 50000"/>
            </a:avLst>
          </a:prstGeom>
          <a:solidFill>
            <a:srgbClr val="FF5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000" b="1" dirty="0">
                <a:latin typeface="微軟正黑體" panose="020B0604030504040204" pitchFamily="34" charset="-120"/>
                <a:ea typeface="微軟正黑體" panose="020B0604030504040204" pitchFamily="34" charset="-120"/>
              </a:rPr>
              <a:t>技術流程</a:t>
            </a:r>
          </a:p>
        </p:txBody>
      </p:sp>
      <p:sp>
        <p:nvSpPr>
          <p:cNvPr id="51" name="文字方塊 50">
            <a:extLst>
              <a:ext uri="{FF2B5EF4-FFF2-40B4-BE49-F238E27FC236}">
                <a16:creationId xmlns:a16="http://schemas.microsoft.com/office/drawing/2014/main" id="{325DA8D0-B8A3-A0D1-83BE-740BB378586B}"/>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23</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8736071"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rot="-10800000">
            <a:off x="3659719" y="2159192"/>
            <a:ext cx="13993818" cy="1206819"/>
            <a:chOff x="0" y="0"/>
            <a:chExt cx="3685615" cy="317845"/>
          </a:xfrm>
        </p:grpSpPr>
        <p:sp>
          <p:nvSpPr>
            <p:cNvPr id="31" name="Freeform 31"/>
            <p:cNvSpPr/>
            <p:nvPr/>
          </p:nvSpPr>
          <p:spPr>
            <a:xfrm>
              <a:off x="0" y="0"/>
              <a:ext cx="3685615" cy="317845"/>
            </a:xfrm>
            <a:custGeom>
              <a:avLst/>
              <a:gdLst/>
              <a:ahLst/>
              <a:cxnLst/>
              <a:rect l="l" t="t" r="r" b="b"/>
              <a:pathLst>
                <a:path w="3685615" h="317845">
                  <a:moveTo>
                    <a:pt x="0" y="0"/>
                  </a:moveTo>
                  <a:lnTo>
                    <a:pt x="3482415" y="0"/>
                  </a:lnTo>
                  <a:lnTo>
                    <a:pt x="3685615" y="158923"/>
                  </a:lnTo>
                  <a:lnTo>
                    <a:pt x="3482415" y="317845"/>
                  </a:lnTo>
                  <a:lnTo>
                    <a:pt x="0" y="317845"/>
                  </a:lnTo>
                  <a:lnTo>
                    <a:pt x="203200" y="158923"/>
                  </a:lnTo>
                  <a:lnTo>
                    <a:pt x="0" y="0"/>
                  </a:lnTo>
                  <a:close/>
                </a:path>
              </a:pathLst>
            </a:custGeom>
            <a:solidFill>
              <a:srgbClr val="ECB248"/>
            </a:solidFill>
          </p:spPr>
          <p:txBody>
            <a:bodyPr/>
            <a:lstStyle/>
            <a:p>
              <a:endParaRPr lang="zh-TW" altLang="en-US"/>
            </a:p>
          </p:txBody>
        </p:sp>
        <p:sp>
          <p:nvSpPr>
            <p:cNvPr id="32" name="TextBox 32"/>
            <p:cNvSpPr txBox="1"/>
            <p:nvPr/>
          </p:nvSpPr>
          <p:spPr>
            <a:xfrm>
              <a:off x="177800" y="-47625"/>
              <a:ext cx="558800" cy="454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2857003" y="3613661"/>
            <a:ext cx="6673339" cy="667333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3604007" y="4701029"/>
            <a:ext cx="11663235" cy="4557271"/>
            <a:chOff x="0" y="0"/>
            <a:chExt cx="1963823" cy="767341"/>
          </a:xfrm>
        </p:grpSpPr>
        <p:sp>
          <p:nvSpPr>
            <p:cNvPr id="37" name="Freeform 37"/>
            <p:cNvSpPr/>
            <p:nvPr/>
          </p:nvSpPr>
          <p:spPr>
            <a:xfrm>
              <a:off x="0" y="0"/>
              <a:ext cx="1963823" cy="767341"/>
            </a:xfrm>
            <a:prstGeom prst="roundRect">
              <a:avLst/>
            </a:prstGeom>
            <a:solidFill>
              <a:srgbClr val="5D84BC"/>
            </a:solidFill>
          </p:spPr>
          <p:txBody>
            <a:bodyPr/>
            <a:lstStyle/>
            <a:p>
              <a:endParaRPr lang="zh-TW" altLang="en-US"/>
            </a:p>
          </p:txBody>
        </p:sp>
        <p:sp>
          <p:nvSpPr>
            <p:cNvPr id="38" name="TextBox 38"/>
            <p:cNvSpPr txBox="1"/>
            <p:nvPr/>
          </p:nvSpPr>
          <p:spPr>
            <a:xfrm>
              <a:off x="0" y="-76200"/>
              <a:ext cx="812800" cy="889000"/>
            </a:xfrm>
            <a:prstGeom prst="roundRect">
              <a:avLst/>
            </a:prstGeom>
          </p:spPr>
          <p:txBody>
            <a:bodyPr lIns="50800" tIns="50800" rIns="50800" bIns="50800" rtlCol="0" anchor="ctr"/>
            <a:lstStyle/>
            <a:p>
              <a:pPr algn="just">
                <a:lnSpc>
                  <a:spcPts val="5179"/>
                </a:lnSpc>
              </a:pPr>
              <a:endParaRPr/>
            </a:p>
          </p:txBody>
        </p:sp>
      </p:grpSp>
      <p:sp>
        <p:nvSpPr>
          <p:cNvPr id="39" name="Freeform 39"/>
          <p:cNvSpPr/>
          <p:nvPr/>
        </p:nvSpPr>
        <p:spPr>
          <a:xfrm>
            <a:off x="3020758" y="3785111"/>
            <a:ext cx="2012154" cy="1745544"/>
          </a:xfrm>
          <a:custGeom>
            <a:avLst/>
            <a:gdLst/>
            <a:ahLst/>
            <a:cxnLst/>
            <a:rect l="l" t="t" r="r" b="b"/>
            <a:pathLst>
              <a:path w="2012154" h="1745544">
                <a:moveTo>
                  <a:pt x="0" y="0"/>
                </a:moveTo>
                <a:lnTo>
                  <a:pt x="2012154" y="0"/>
                </a:lnTo>
                <a:lnTo>
                  <a:pt x="2012154" y="1745544"/>
                </a:lnTo>
                <a:lnTo>
                  <a:pt x="0" y="174554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40" name="TextBox 4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1" name="TextBox 41"/>
          <p:cNvSpPr txBox="1"/>
          <p:nvPr/>
        </p:nvSpPr>
        <p:spPr>
          <a:xfrm>
            <a:off x="294271" y="2203482"/>
            <a:ext cx="3365448"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sp>
        <p:nvSpPr>
          <p:cNvPr id="42" name="TextBox 42"/>
          <p:cNvSpPr txBox="1"/>
          <p:nvPr/>
        </p:nvSpPr>
        <p:spPr>
          <a:xfrm>
            <a:off x="4253487" y="2463834"/>
            <a:ext cx="12632937" cy="530861"/>
          </a:xfrm>
          <a:prstGeom prst="rect">
            <a:avLst/>
          </a:prstGeom>
        </p:spPr>
        <p:txBody>
          <a:bodyPr lIns="0" tIns="0" rIns="0" bIns="0" rtlCol="0" anchor="t">
            <a:spAutoFit/>
          </a:bodyPr>
          <a:lstStyle/>
          <a:p>
            <a:pPr algn="ctr">
              <a:lnSpc>
                <a:spcPts val="4339"/>
              </a:lnSpc>
              <a:spcBef>
                <a:spcPct val="0"/>
              </a:spcBef>
            </a:pPr>
            <a:r>
              <a:rPr lang="en-US" sz="3099" dirty="0" err="1">
                <a:solidFill>
                  <a:srgbClr val="000000"/>
                </a:solidFill>
                <a:ea typeface="Noto Sans T Chinese Bold"/>
              </a:rPr>
              <a:t>標準設立了框架，但它是一個靈活和可適應不同組織和項目需求的框架</a:t>
            </a:r>
            <a:r>
              <a:rPr lang="en-US" sz="3099" dirty="0">
                <a:solidFill>
                  <a:srgbClr val="000000"/>
                </a:solidFill>
                <a:ea typeface="Noto Sans T Chinese Bold"/>
              </a:rPr>
              <a:t>。</a:t>
            </a:r>
          </a:p>
        </p:txBody>
      </p:sp>
      <p:sp>
        <p:nvSpPr>
          <p:cNvPr id="43" name="TextBox 43"/>
          <p:cNvSpPr txBox="1"/>
          <p:nvPr/>
        </p:nvSpPr>
        <p:spPr>
          <a:xfrm>
            <a:off x="4441962" y="5678870"/>
            <a:ext cx="10642183" cy="2794001"/>
          </a:xfrm>
          <a:prstGeom prst="rect">
            <a:avLst/>
          </a:prstGeom>
        </p:spPr>
        <p:txBody>
          <a:bodyPr lIns="0" tIns="0" rIns="0" bIns="0" rtlCol="0" anchor="t">
            <a:spAutoFit/>
          </a:bodyPr>
          <a:lstStyle/>
          <a:p>
            <a:pPr algn="just">
              <a:lnSpc>
                <a:spcPts val="5599"/>
              </a:lnSpc>
              <a:spcBef>
                <a:spcPct val="0"/>
              </a:spcBef>
            </a:pPr>
            <a:r>
              <a:rPr lang="en-US" sz="3999" dirty="0">
                <a:solidFill>
                  <a:srgbClr val="FFFFFF"/>
                </a:solidFill>
                <a:ea typeface="Open Sauce"/>
              </a:rPr>
              <a:t>使用合適的指標和工具進行持續的監督和評估也是必要的，並根據這些監督和評估的結果進行必要的調整和改進，以確保流程的持續改善和效率。大致可以依據以下順序：</a:t>
            </a:r>
          </a:p>
        </p:txBody>
      </p:sp>
      <p:sp>
        <p:nvSpPr>
          <p:cNvPr id="44" name="文字方塊 43">
            <a:extLst>
              <a:ext uri="{FF2B5EF4-FFF2-40B4-BE49-F238E27FC236}">
                <a16:creationId xmlns:a16="http://schemas.microsoft.com/office/drawing/2014/main" id="{B26152E2-2522-6BD5-4233-31F5EDB3EEEC}"/>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24</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Useage</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9723391"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2857003" y="3613661"/>
            <a:ext cx="6673339" cy="667333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p:spPr>
          <p:txBody>
            <a:bodyPr/>
            <a:lstStyle/>
            <a:p>
              <a:endParaRPr lang="zh-TW" alt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443088" y="3537371"/>
            <a:ext cx="3823121" cy="1591806"/>
            <a:chOff x="0" y="0"/>
            <a:chExt cx="1006913" cy="419241"/>
          </a:xfrm>
        </p:grpSpPr>
        <p:sp>
          <p:nvSpPr>
            <p:cNvPr id="34" name="Freeform 34"/>
            <p:cNvSpPr/>
            <p:nvPr/>
          </p:nvSpPr>
          <p:spPr>
            <a:xfrm>
              <a:off x="0" y="0"/>
              <a:ext cx="1006913" cy="419241"/>
            </a:xfrm>
            <a:custGeom>
              <a:avLst/>
              <a:gdLst/>
              <a:ahLst/>
              <a:cxnLst/>
              <a:rect l="l" t="t" r="r" b="b"/>
              <a:pathLst>
                <a:path w="1006913" h="419241">
                  <a:moveTo>
                    <a:pt x="103276" y="0"/>
                  </a:moveTo>
                  <a:lnTo>
                    <a:pt x="903636" y="0"/>
                  </a:lnTo>
                  <a:cubicBezTo>
                    <a:pt x="960674" y="0"/>
                    <a:pt x="1006913" y="46238"/>
                    <a:pt x="1006913" y="103276"/>
                  </a:cubicBezTo>
                  <a:lnTo>
                    <a:pt x="1006913" y="315965"/>
                  </a:lnTo>
                  <a:cubicBezTo>
                    <a:pt x="1006913" y="343355"/>
                    <a:pt x="996032" y="369624"/>
                    <a:pt x="976664" y="388992"/>
                  </a:cubicBezTo>
                  <a:cubicBezTo>
                    <a:pt x="957296" y="408360"/>
                    <a:pt x="931027" y="419241"/>
                    <a:pt x="903636" y="419241"/>
                  </a:cubicBezTo>
                  <a:lnTo>
                    <a:pt x="103276" y="419241"/>
                  </a:lnTo>
                  <a:cubicBezTo>
                    <a:pt x="46238" y="419241"/>
                    <a:pt x="0" y="373003"/>
                    <a:pt x="0" y="315965"/>
                  </a:cubicBezTo>
                  <a:lnTo>
                    <a:pt x="0" y="103276"/>
                  </a:lnTo>
                  <a:cubicBezTo>
                    <a:pt x="0" y="75886"/>
                    <a:pt x="10881" y="49617"/>
                    <a:pt x="30249" y="30249"/>
                  </a:cubicBezTo>
                  <a:cubicBezTo>
                    <a:pt x="49617" y="10881"/>
                    <a:pt x="75886" y="0"/>
                    <a:pt x="103276" y="0"/>
                  </a:cubicBezTo>
                  <a:close/>
                </a:path>
              </a:pathLst>
            </a:custGeom>
            <a:solidFill>
              <a:srgbClr val="347FBD"/>
            </a:solidFill>
          </p:spPr>
          <p:txBody>
            <a:bodyPr/>
            <a:lstStyle/>
            <a:p>
              <a:endParaRPr lang="zh-TW" altLang="en-US" dirty="0"/>
            </a:p>
          </p:txBody>
        </p:sp>
        <p:sp>
          <p:nvSpPr>
            <p:cNvPr id="35" name="TextBox 35"/>
            <p:cNvSpPr txBox="1"/>
            <p:nvPr/>
          </p:nvSpPr>
          <p:spPr>
            <a:xfrm>
              <a:off x="3788" y="118886"/>
              <a:ext cx="995966" cy="190187"/>
            </a:xfrm>
            <a:prstGeom prst="rect">
              <a:avLst/>
            </a:prstGeom>
          </p:spPr>
          <p:txBody>
            <a:bodyPr lIns="50800" tIns="50800" rIns="50800" bIns="50800" rtlCol="0" anchor="ctr"/>
            <a:lstStyle/>
            <a:p>
              <a:pPr algn="ctr">
                <a:lnSpc>
                  <a:spcPts val="4900"/>
                </a:lnSpc>
              </a:pPr>
              <a:r>
                <a:rPr lang="en-US" sz="3500" dirty="0" err="1">
                  <a:solidFill>
                    <a:srgbClr val="FFFFFF"/>
                  </a:solidFill>
                  <a:ea typeface="Open Sauce"/>
                </a:rPr>
                <a:t>項目準備和計劃</a:t>
              </a:r>
              <a:endParaRPr lang="en-US" sz="3500" dirty="0">
                <a:solidFill>
                  <a:srgbClr val="FFFFFF"/>
                </a:solidFill>
                <a:ea typeface="Open Sauce"/>
              </a:endParaRPr>
            </a:p>
          </p:txBody>
        </p:sp>
      </p:grpSp>
      <p:grpSp>
        <p:nvGrpSpPr>
          <p:cNvPr id="36" name="Group 36"/>
          <p:cNvGrpSpPr/>
          <p:nvPr/>
        </p:nvGrpSpPr>
        <p:grpSpPr>
          <a:xfrm>
            <a:off x="7205762" y="3537372"/>
            <a:ext cx="3819525" cy="1591806"/>
            <a:chOff x="0" y="0"/>
            <a:chExt cx="1005965" cy="419241"/>
          </a:xfrm>
        </p:grpSpPr>
        <p:sp>
          <p:nvSpPr>
            <p:cNvPr id="37" name="Freeform 37"/>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38" name="TextBox 38"/>
            <p:cNvSpPr txBox="1"/>
            <p:nvPr/>
          </p:nvSpPr>
          <p:spPr>
            <a:xfrm>
              <a:off x="96583" y="25959"/>
              <a:ext cx="812800" cy="345036"/>
            </a:xfrm>
            <a:prstGeom prst="rect">
              <a:avLst/>
            </a:prstGeom>
          </p:spPr>
          <p:txBody>
            <a:bodyPr lIns="50800" tIns="50800" rIns="50800" bIns="50800" rtlCol="0" anchor="ctr"/>
            <a:lstStyle/>
            <a:p>
              <a:pPr algn="ctr">
                <a:lnSpc>
                  <a:spcPts val="4899"/>
                </a:lnSpc>
              </a:pPr>
              <a:r>
                <a:rPr lang="en-US" sz="3499" dirty="0" err="1">
                  <a:solidFill>
                    <a:srgbClr val="FFFFFF"/>
                  </a:solidFill>
                  <a:ea typeface="Open Sauce"/>
                </a:rPr>
                <a:t>定義和實施</a:t>
              </a:r>
              <a:endParaRPr lang="en-US" sz="3499" dirty="0">
                <a:solidFill>
                  <a:srgbClr val="FFFFFF"/>
                </a:solidFill>
                <a:ea typeface="Open Sauce"/>
              </a:endParaRPr>
            </a:p>
            <a:p>
              <a:pPr algn="ctr">
                <a:lnSpc>
                  <a:spcPts val="4899"/>
                </a:lnSpc>
              </a:pPr>
              <a:r>
                <a:rPr lang="en-US" sz="3499" dirty="0" err="1">
                  <a:solidFill>
                    <a:srgbClr val="FFFFFF"/>
                  </a:solidFill>
                  <a:ea typeface="Open Sauce"/>
                </a:rPr>
                <a:t>生命週期過程</a:t>
              </a:r>
              <a:endParaRPr lang="en-US" sz="3499" dirty="0">
                <a:solidFill>
                  <a:srgbClr val="FFFFFF"/>
                </a:solidFill>
                <a:ea typeface="Open Sauce"/>
              </a:endParaRPr>
            </a:p>
          </p:txBody>
        </p:sp>
      </p:grpSp>
      <p:grpSp>
        <p:nvGrpSpPr>
          <p:cNvPr id="39" name="Group 39"/>
          <p:cNvGrpSpPr/>
          <p:nvPr/>
        </p:nvGrpSpPr>
        <p:grpSpPr>
          <a:xfrm>
            <a:off x="13006403" y="3521746"/>
            <a:ext cx="3819525" cy="1591806"/>
            <a:chOff x="0" y="0"/>
            <a:chExt cx="1005965" cy="419241"/>
          </a:xfrm>
        </p:grpSpPr>
        <p:sp>
          <p:nvSpPr>
            <p:cNvPr id="40" name="Freeform 40"/>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41" name="TextBox 41"/>
            <p:cNvSpPr txBox="1"/>
            <p:nvPr/>
          </p:nvSpPr>
          <p:spPr>
            <a:xfrm>
              <a:off x="96583" y="144675"/>
              <a:ext cx="812800" cy="152673"/>
            </a:xfrm>
            <a:prstGeom prst="rect">
              <a:avLst/>
            </a:prstGeom>
          </p:spPr>
          <p:txBody>
            <a:bodyPr lIns="50800" tIns="50800" rIns="50800" bIns="50800" rtlCol="0" anchor="ctr"/>
            <a:lstStyle/>
            <a:p>
              <a:pPr algn="ctr">
                <a:lnSpc>
                  <a:spcPts val="4900"/>
                </a:lnSpc>
              </a:pPr>
              <a:r>
                <a:rPr lang="en-US" sz="3500" dirty="0" err="1">
                  <a:solidFill>
                    <a:srgbClr val="FFFFFF"/>
                  </a:solidFill>
                  <a:ea typeface="Open Sauce"/>
                </a:rPr>
                <a:t>確保一致性</a:t>
              </a:r>
              <a:endParaRPr lang="en-US" sz="3500" dirty="0">
                <a:solidFill>
                  <a:srgbClr val="FFFFFF"/>
                </a:solidFill>
                <a:ea typeface="Open Sauce"/>
              </a:endParaRPr>
            </a:p>
          </p:txBody>
        </p:sp>
      </p:grpSp>
      <p:grpSp>
        <p:nvGrpSpPr>
          <p:cNvPr id="42" name="Group 42"/>
          <p:cNvGrpSpPr/>
          <p:nvPr/>
        </p:nvGrpSpPr>
        <p:grpSpPr>
          <a:xfrm>
            <a:off x="13025387" y="5898898"/>
            <a:ext cx="3819525" cy="1591807"/>
            <a:chOff x="0" y="0"/>
            <a:chExt cx="1005965" cy="419241"/>
          </a:xfrm>
        </p:grpSpPr>
        <p:sp>
          <p:nvSpPr>
            <p:cNvPr id="43" name="Freeform 43"/>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44" name="TextBox 44"/>
            <p:cNvSpPr txBox="1"/>
            <p:nvPr/>
          </p:nvSpPr>
          <p:spPr>
            <a:xfrm>
              <a:off x="96582" y="139082"/>
              <a:ext cx="812800" cy="154976"/>
            </a:xfrm>
            <a:prstGeom prst="rect">
              <a:avLst/>
            </a:prstGeom>
          </p:spPr>
          <p:txBody>
            <a:bodyPr lIns="50800" tIns="50800" rIns="50800" bIns="50800" rtlCol="0" anchor="ctr"/>
            <a:lstStyle/>
            <a:p>
              <a:pPr algn="ctr">
                <a:lnSpc>
                  <a:spcPts val="4900"/>
                </a:lnSpc>
              </a:pPr>
              <a:r>
                <a:rPr lang="en-US" sz="3500" dirty="0" err="1">
                  <a:solidFill>
                    <a:srgbClr val="FFFFFF"/>
                  </a:solidFill>
                  <a:ea typeface="Open Sauce"/>
                </a:rPr>
                <a:t>培訓和發展</a:t>
              </a:r>
              <a:endParaRPr lang="en-US" sz="3500" dirty="0">
                <a:solidFill>
                  <a:srgbClr val="FFFFFF"/>
                </a:solidFill>
                <a:ea typeface="Open Sauce"/>
              </a:endParaRPr>
            </a:p>
          </p:txBody>
        </p:sp>
      </p:grpSp>
      <p:grpSp>
        <p:nvGrpSpPr>
          <p:cNvPr id="45" name="Group 45"/>
          <p:cNvGrpSpPr/>
          <p:nvPr/>
        </p:nvGrpSpPr>
        <p:grpSpPr>
          <a:xfrm>
            <a:off x="13025387" y="8276053"/>
            <a:ext cx="3819525" cy="1591806"/>
            <a:chOff x="0" y="0"/>
            <a:chExt cx="1005965" cy="419241"/>
          </a:xfrm>
        </p:grpSpPr>
        <p:sp>
          <p:nvSpPr>
            <p:cNvPr id="46" name="Freeform 46"/>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47" name="TextBox 47"/>
            <p:cNvSpPr txBox="1"/>
            <p:nvPr/>
          </p:nvSpPr>
          <p:spPr>
            <a:xfrm>
              <a:off x="96582" y="128142"/>
              <a:ext cx="812800" cy="177619"/>
            </a:xfrm>
            <a:prstGeom prst="rect">
              <a:avLst/>
            </a:prstGeom>
          </p:spPr>
          <p:txBody>
            <a:bodyPr lIns="50800" tIns="50800" rIns="50800" bIns="50800" rtlCol="0" anchor="ctr"/>
            <a:lstStyle/>
            <a:p>
              <a:pPr algn="ctr">
                <a:lnSpc>
                  <a:spcPts val="4899"/>
                </a:lnSpc>
              </a:pPr>
              <a:r>
                <a:rPr lang="en-US" sz="3499" dirty="0" err="1">
                  <a:solidFill>
                    <a:srgbClr val="FFFFFF"/>
                  </a:solidFill>
                  <a:ea typeface="Open Sauce"/>
                </a:rPr>
                <a:t>實施和監控</a:t>
              </a:r>
              <a:endParaRPr lang="en-US" sz="3499" dirty="0">
                <a:solidFill>
                  <a:srgbClr val="FFFFFF"/>
                </a:solidFill>
                <a:ea typeface="Open Sauce"/>
              </a:endParaRPr>
            </a:p>
          </p:txBody>
        </p:sp>
      </p:grpSp>
      <p:grpSp>
        <p:nvGrpSpPr>
          <p:cNvPr id="48" name="Group 48"/>
          <p:cNvGrpSpPr/>
          <p:nvPr/>
        </p:nvGrpSpPr>
        <p:grpSpPr>
          <a:xfrm>
            <a:off x="7224746" y="8291679"/>
            <a:ext cx="3819525" cy="1591806"/>
            <a:chOff x="0" y="0"/>
            <a:chExt cx="1005965" cy="419241"/>
          </a:xfrm>
        </p:grpSpPr>
        <p:sp>
          <p:nvSpPr>
            <p:cNvPr id="49" name="Freeform 49"/>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50" name="TextBox 50"/>
            <p:cNvSpPr txBox="1"/>
            <p:nvPr/>
          </p:nvSpPr>
          <p:spPr>
            <a:xfrm>
              <a:off x="99082" y="68604"/>
              <a:ext cx="812800" cy="298145"/>
            </a:xfrm>
            <a:prstGeom prst="rect">
              <a:avLst/>
            </a:prstGeom>
          </p:spPr>
          <p:txBody>
            <a:bodyPr lIns="50800" tIns="50800" rIns="50800" bIns="50800" rtlCol="0" anchor="ctr"/>
            <a:lstStyle/>
            <a:p>
              <a:pPr algn="ctr">
                <a:lnSpc>
                  <a:spcPts val="4899"/>
                </a:lnSpc>
              </a:pPr>
              <a:r>
                <a:rPr lang="en-US" sz="3499" dirty="0" err="1">
                  <a:solidFill>
                    <a:srgbClr val="FFFFFF"/>
                  </a:solidFill>
                  <a:ea typeface="Open Sauce"/>
                </a:rPr>
                <a:t>收集反饋和</a:t>
              </a:r>
              <a:endParaRPr lang="en-US" sz="3499" dirty="0">
                <a:solidFill>
                  <a:srgbClr val="FFFFFF"/>
                </a:solidFill>
                <a:ea typeface="Open Sauce"/>
              </a:endParaRPr>
            </a:p>
            <a:p>
              <a:pPr algn="ctr">
                <a:lnSpc>
                  <a:spcPts val="4899"/>
                </a:lnSpc>
              </a:pPr>
              <a:r>
                <a:rPr lang="en-US" sz="3499" dirty="0" err="1">
                  <a:solidFill>
                    <a:srgbClr val="FFFFFF"/>
                  </a:solidFill>
                  <a:ea typeface="Open Sauce"/>
                </a:rPr>
                <a:t>進行改進</a:t>
              </a:r>
              <a:endParaRPr lang="en-US" sz="3499" dirty="0">
                <a:solidFill>
                  <a:srgbClr val="FFFFFF"/>
                </a:solidFill>
                <a:ea typeface="Open Sauce"/>
              </a:endParaRPr>
            </a:p>
          </p:txBody>
        </p:sp>
      </p:grpSp>
      <p:grpSp>
        <p:nvGrpSpPr>
          <p:cNvPr id="51" name="Group 51"/>
          <p:cNvGrpSpPr/>
          <p:nvPr/>
        </p:nvGrpSpPr>
        <p:grpSpPr>
          <a:xfrm>
            <a:off x="1462072" y="8291679"/>
            <a:ext cx="3819525" cy="1591806"/>
            <a:chOff x="0" y="0"/>
            <a:chExt cx="1005965" cy="419241"/>
          </a:xfrm>
        </p:grpSpPr>
        <p:sp>
          <p:nvSpPr>
            <p:cNvPr id="52" name="Freeform 52"/>
            <p:cNvSpPr/>
            <p:nvPr/>
          </p:nvSpPr>
          <p:spPr>
            <a:xfrm>
              <a:off x="0" y="0"/>
              <a:ext cx="1005965" cy="419241"/>
            </a:xfrm>
            <a:custGeom>
              <a:avLst/>
              <a:gdLst/>
              <a:ahLst/>
              <a:cxnLst/>
              <a:rect l="l" t="t" r="r" b="b"/>
              <a:pathLst>
                <a:path w="1005965" h="419241">
                  <a:moveTo>
                    <a:pt x="103374" y="0"/>
                  </a:moveTo>
                  <a:lnTo>
                    <a:pt x="902592" y="0"/>
                  </a:lnTo>
                  <a:cubicBezTo>
                    <a:pt x="959683" y="0"/>
                    <a:pt x="1005965" y="46282"/>
                    <a:pt x="1005965" y="103374"/>
                  </a:cubicBezTo>
                  <a:lnTo>
                    <a:pt x="1005965" y="315867"/>
                  </a:lnTo>
                  <a:cubicBezTo>
                    <a:pt x="1005965" y="343284"/>
                    <a:pt x="995074" y="369577"/>
                    <a:pt x="975688" y="388964"/>
                  </a:cubicBezTo>
                  <a:cubicBezTo>
                    <a:pt x="956302" y="408350"/>
                    <a:pt x="930008" y="419241"/>
                    <a:pt x="902592" y="419241"/>
                  </a:cubicBezTo>
                  <a:lnTo>
                    <a:pt x="103374" y="419241"/>
                  </a:lnTo>
                  <a:cubicBezTo>
                    <a:pt x="75957" y="419241"/>
                    <a:pt x="49664" y="408350"/>
                    <a:pt x="30277" y="388964"/>
                  </a:cubicBezTo>
                  <a:cubicBezTo>
                    <a:pt x="10891" y="369577"/>
                    <a:pt x="0" y="343284"/>
                    <a:pt x="0" y="315867"/>
                  </a:cubicBezTo>
                  <a:lnTo>
                    <a:pt x="0" y="103374"/>
                  </a:lnTo>
                  <a:cubicBezTo>
                    <a:pt x="0" y="75957"/>
                    <a:pt x="10891" y="49664"/>
                    <a:pt x="30277" y="30277"/>
                  </a:cubicBezTo>
                  <a:cubicBezTo>
                    <a:pt x="49664" y="10891"/>
                    <a:pt x="75957" y="0"/>
                    <a:pt x="103374" y="0"/>
                  </a:cubicBezTo>
                  <a:close/>
                </a:path>
              </a:pathLst>
            </a:custGeom>
            <a:solidFill>
              <a:srgbClr val="347FBD"/>
            </a:solidFill>
          </p:spPr>
          <p:txBody>
            <a:bodyPr/>
            <a:lstStyle/>
            <a:p>
              <a:endParaRPr lang="zh-TW" altLang="en-US"/>
            </a:p>
          </p:txBody>
        </p:sp>
        <p:sp>
          <p:nvSpPr>
            <p:cNvPr id="53" name="TextBox 53"/>
            <p:cNvSpPr txBox="1"/>
            <p:nvPr/>
          </p:nvSpPr>
          <p:spPr>
            <a:xfrm>
              <a:off x="43228" y="152255"/>
              <a:ext cx="919421" cy="149366"/>
            </a:xfrm>
            <a:prstGeom prst="rect">
              <a:avLst/>
            </a:prstGeom>
          </p:spPr>
          <p:txBody>
            <a:bodyPr lIns="50800" tIns="50800" rIns="50800" bIns="50800" rtlCol="0" anchor="ctr"/>
            <a:lstStyle/>
            <a:p>
              <a:pPr algn="ctr">
                <a:lnSpc>
                  <a:spcPts val="4899"/>
                </a:lnSpc>
              </a:pPr>
              <a:r>
                <a:rPr lang="en-US" sz="3499" dirty="0" err="1">
                  <a:solidFill>
                    <a:srgbClr val="FFFFFF"/>
                  </a:solidFill>
                  <a:ea typeface="Open Sauce"/>
                </a:rPr>
                <a:t>持續監督和改進</a:t>
              </a:r>
              <a:endParaRPr lang="en-US" sz="3499" dirty="0">
                <a:solidFill>
                  <a:srgbClr val="FFFFFF"/>
                </a:solidFill>
                <a:ea typeface="Open Sauce"/>
              </a:endParaRPr>
            </a:p>
          </p:txBody>
        </p:sp>
      </p:grpSp>
      <p:grpSp>
        <p:nvGrpSpPr>
          <p:cNvPr id="54" name="Group 54"/>
          <p:cNvGrpSpPr/>
          <p:nvPr/>
        </p:nvGrpSpPr>
        <p:grpSpPr>
          <a:xfrm>
            <a:off x="5713988" y="3811277"/>
            <a:ext cx="1043996" cy="1043996"/>
            <a:chOff x="0" y="0"/>
            <a:chExt cx="812800" cy="812800"/>
          </a:xfrm>
        </p:grpSpPr>
        <p:sp>
          <p:nvSpPr>
            <p:cNvPr id="55" name="Freeform 5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56" name="TextBox 56"/>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57" name="Group 57"/>
          <p:cNvGrpSpPr/>
          <p:nvPr/>
        </p:nvGrpSpPr>
        <p:grpSpPr>
          <a:xfrm rot="-10800000">
            <a:off x="5731316" y="8565584"/>
            <a:ext cx="1043996" cy="1043996"/>
            <a:chOff x="0" y="0"/>
            <a:chExt cx="812800" cy="812800"/>
          </a:xfrm>
        </p:grpSpPr>
        <p:sp>
          <p:nvSpPr>
            <p:cNvPr id="58" name="Freeform 5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59" name="TextBox 59"/>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
        <p:nvSpPr>
          <p:cNvPr id="60" name="TextBox 6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61" name="TextBox 61"/>
          <p:cNvSpPr txBox="1"/>
          <p:nvPr/>
        </p:nvSpPr>
        <p:spPr>
          <a:xfrm>
            <a:off x="294271" y="2203482"/>
            <a:ext cx="3290234"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主要用法</a:t>
            </a:r>
            <a:r>
              <a:rPr lang="en-US" sz="4499" dirty="0">
                <a:solidFill>
                  <a:srgbClr val="000000"/>
                </a:solidFill>
                <a:latin typeface="Noto Sans T Chinese Bold"/>
              </a:rPr>
              <a:t> -</a:t>
            </a:r>
          </a:p>
        </p:txBody>
      </p:sp>
      <p:grpSp>
        <p:nvGrpSpPr>
          <p:cNvPr id="62" name="Group 62"/>
          <p:cNvGrpSpPr/>
          <p:nvPr/>
        </p:nvGrpSpPr>
        <p:grpSpPr>
          <a:xfrm>
            <a:off x="11482487" y="3811277"/>
            <a:ext cx="1043996" cy="1043996"/>
            <a:chOff x="0" y="0"/>
            <a:chExt cx="812800" cy="812800"/>
          </a:xfrm>
        </p:grpSpPr>
        <p:sp>
          <p:nvSpPr>
            <p:cNvPr id="63" name="Freeform 6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64" name="TextBox 64"/>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65" name="Group 65"/>
          <p:cNvGrpSpPr/>
          <p:nvPr/>
        </p:nvGrpSpPr>
        <p:grpSpPr>
          <a:xfrm rot="-10800000">
            <a:off x="11482487" y="8565584"/>
            <a:ext cx="1043996" cy="1043996"/>
            <a:chOff x="0" y="0"/>
            <a:chExt cx="812800" cy="812800"/>
          </a:xfrm>
        </p:grpSpPr>
        <p:sp>
          <p:nvSpPr>
            <p:cNvPr id="66" name="Freeform 66"/>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67" name="TextBox 67"/>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68" name="Group 68"/>
          <p:cNvGrpSpPr/>
          <p:nvPr/>
        </p:nvGrpSpPr>
        <p:grpSpPr>
          <a:xfrm rot="5400000">
            <a:off x="14597950" y="5169026"/>
            <a:ext cx="674398" cy="674398"/>
            <a:chOff x="0" y="0"/>
            <a:chExt cx="812800" cy="812800"/>
          </a:xfrm>
        </p:grpSpPr>
        <p:sp>
          <p:nvSpPr>
            <p:cNvPr id="69" name="Freeform 69"/>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70" name="TextBox 70"/>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71" name="Group 71"/>
          <p:cNvGrpSpPr/>
          <p:nvPr/>
        </p:nvGrpSpPr>
        <p:grpSpPr>
          <a:xfrm rot="5400000">
            <a:off x="14597950" y="7547855"/>
            <a:ext cx="674398" cy="674398"/>
            <a:chOff x="0" y="0"/>
            <a:chExt cx="812800" cy="812800"/>
          </a:xfrm>
        </p:grpSpPr>
        <p:sp>
          <p:nvSpPr>
            <p:cNvPr id="72" name="Freeform 72"/>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47FBD"/>
            </a:solidFill>
          </p:spPr>
          <p:txBody>
            <a:bodyPr/>
            <a:lstStyle/>
            <a:p>
              <a:endParaRPr lang="zh-TW" altLang="en-US"/>
            </a:p>
          </p:txBody>
        </p:sp>
        <p:sp>
          <p:nvSpPr>
            <p:cNvPr id="73" name="TextBox 73"/>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
        <p:nvSpPr>
          <p:cNvPr id="74" name="文字方塊 73">
            <a:extLst>
              <a:ext uri="{FF2B5EF4-FFF2-40B4-BE49-F238E27FC236}">
                <a16:creationId xmlns:a16="http://schemas.microsoft.com/office/drawing/2014/main" id="{2BC42581-DC94-C514-3A25-D9B909628E1F}"/>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25</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0-#ppt_w/2"/>
                                          </p:val>
                                        </p:tav>
                                        <p:tav tm="100000">
                                          <p:val>
                                            <p:strVal val="#ppt_x"/>
                                          </p:val>
                                        </p:tav>
                                      </p:tavLst>
                                    </p:anim>
                                    <p:anim calcmode="lin" valueType="num">
                                      <p:cBhvr additive="base">
                                        <p:cTn id="12"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0-#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500" fill="hold"/>
                                        <p:tgtEl>
                                          <p:spTgt spid="68"/>
                                        </p:tgtEl>
                                        <p:attrNameLst>
                                          <p:attrName>ppt_x</p:attrName>
                                        </p:attrNameLst>
                                      </p:cBhvr>
                                      <p:tavLst>
                                        <p:tav tm="0">
                                          <p:val>
                                            <p:strVal val="#ppt_x"/>
                                          </p:val>
                                        </p:tav>
                                        <p:tav tm="100000">
                                          <p:val>
                                            <p:strVal val="#ppt_x"/>
                                          </p:val>
                                        </p:tav>
                                      </p:tavLst>
                                    </p:anim>
                                    <p:anim calcmode="lin" valueType="num">
                                      <p:cBhvr additive="base">
                                        <p:cTn id="32"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ppt_x"/>
                                          </p:val>
                                        </p:tav>
                                        <p:tav tm="100000">
                                          <p:val>
                                            <p:strVal val="#ppt_x"/>
                                          </p:val>
                                        </p:tav>
                                      </p:tavLst>
                                    </p:anim>
                                    <p:anim calcmode="lin" valueType="num">
                                      <p:cBhvr additive="base">
                                        <p:cTn id="38" dur="500" fill="hold"/>
                                        <p:tgtEl>
                                          <p:spTgt spid="42"/>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ppt_x"/>
                                          </p:val>
                                        </p:tav>
                                        <p:tav tm="100000">
                                          <p:val>
                                            <p:strVal val="#ppt_x"/>
                                          </p:val>
                                        </p:tav>
                                      </p:tavLst>
                                    </p:anim>
                                    <p:anim calcmode="lin" valueType="num">
                                      <p:cBhvr additive="base">
                                        <p:cTn id="42"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1+#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fill="hold"/>
                                        <p:tgtEl>
                                          <p:spTgt spid="65"/>
                                        </p:tgtEl>
                                        <p:attrNameLst>
                                          <p:attrName>ppt_x</p:attrName>
                                        </p:attrNameLst>
                                      </p:cBhvr>
                                      <p:tavLst>
                                        <p:tav tm="0">
                                          <p:val>
                                            <p:strVal val="1+#ppt_w/2"/>
                                          </p:val>
                                        </p:tav>
                                        <p:tav tm="100000">
                                          <p:val>
                                            <p:strVal val="#ppt_x"/>
                                          </p:val>
                                        </p:tav>
                                      </p:tavLst>
                                    </p:anim>
                                    <p:anim calcmode="lin" valueType="num">
                                      <p:cBhvr additive="base">
                                        <p:cTn id="52"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1+#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additive="base">
                                        <p:cTn id="61" dur="500" fill="hold"/>
                                        <p:tgtEl>
                                          <p:spTgt spid="57"/>
                                        </p:tgtEl>
                                        <p:attrNameLst>
                                          <p:attrName>ppt_x</p:attrName>
                                        </p:attrNameLst>
                                      </p:cBhvr>
                                      <p:tavLst>
                                        <p:tav tm="0">
                                          <p:val>
                                            <p:strVal val="1+#ppt_w/2"/>
                                          </p:val>
                                        </p:tav>
                                        <p:tav tm="100000">
                                          <p:val>
                                            <p:strVal val="#ppt_x"/>
                                          </p:val>
                                        </p:tav>
                                      </p:tavLst>
                                    </p:anim>
                                    <p:anim calcmode="lin" valueType="num">
                                      <p:cBhvr additive="base">
                                        <p:cTn id="62"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500" fill="hold"/>
                                        <p:tgtEl>
                                          <p:spTgt spid="51"/>
                                        </p:tgtEl>
                                        <p:attrNameLst>
                                          <p:attrName>ppt_x</p:attrName>
                                        </p:attrNameLst>
                                      </p:cBhvr>
                                      <p:tavLst>
                                        <p:tav tm="0">
                                          <p:val>
                                            <p:strVal val="1+#ppt_w/2"/>
                                          </p:val>
                                        </p:tav>
                                        <p:tav tm="100000">
                                          <p:val>
                                            <p:strVal val="#ppt_x"/>
                                          </p:val>
                                        </p:tav>
                                      </p:tavLst>
                                    </p:anim>
                                    <p:anim calcmode="lin" valueType="num">
                                      <p:cBhvr additive="base">
                                        <p:cTn id="6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Introduction</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825070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sp>
        <p:nvSpPr>
          <p:cNvPr id="30" name="AutoShape 30"/>
          <p:cNvSpPr/>
          <p:nvPr/>
        </p:nvSpPr>
        <p:spPr>
          <a:xfrm>
            <a:off x="1706233" y="4299468"/>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sp>
        <p:nvSpPr>
          <p:cNvPr id="31" name="AutoShape 31"/>
          <p:cNvSpPr/>
          <p:nvPr/>
        </p:nvSpPr>
        <p:spPr>
          <a:xfrm>
            <a:off x="1706233" y="6671269"/>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sp>
        <p:nvSpPr>
          <p:cNvPr id="32" name="AutoShape 32"/>
          <p:cNvSpPr/>
          <p:nvPr/>
        </p:nvSpPr>
        <p:spPr>
          <a:xfrm>
            <a:off x="1720025" y="9043069"/>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grpSp>
        <p:nvGrpSpPr>
          <p:cNvPr id="33" name="Group 33"/>
          <p:cNvGrpSpPr/>
          <p:nvPr/>
        </p:nvGrpSpPr>
        <p:grpSpPr>
          <a:xfrm>
            <a:off x="986613" y="3327804"/>
            <a:ext cx="1952701" cy="1952701"/>
            <a:chOff x="0" y="0"/>
            <a:chExt cx="803788" cy="803788"/>
          </a:xfrm>
        </p:grpSpPr>
        <p:sp>
          <p:nvSpPr>
            <p:cNvPr id="34" name="Freeform 34"/>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35" name="TextBox 35"/>
            <p:cNvSpPr txBox="1"/>
            <p:nvPr/>
          </p:nvSpPr>
          <p:spPr>
            <a:xfrm>
              <a:off x="71694" y="282739"/>
              <a:ext cx="660400" cy="252818"/>
            </a:xfrm>
            <a:prstGeom prst="rect">
              <a:avLst/>
            </a:prstGeom>
          </p:spPr>
          <p:txBody>
            <a:bodyPr lIns="50800" tIns="50800" rIns="50800" bIns="50800" rtlCol="0" anchor="ctr"/>
            <a:lstStyle/>
            <a:p>
              <a:pPr algn="ctr">
                <a:lnSpc>
                  <a:spcPts val="5599"/>
                </a:lnSpc>
              </a:pPr>
              <a:r>
                <a:rPr lang="en-US" sz="3999" dirty="0" err="1">
                  <a:solidFill>
                    <a:srgbClr val="FFFFFF"/>
                  </a:solidFill>
                  <a:ea typeface="Open Sauce"/>
                </a:rPr>
                <a:t>範圍</a:t>
              </a:r>
              <a:endParaRPr lang="en-US" sz="3999" dirty="0">
                <a:solidFill>
                  <a:srgbClr val="FFFFFF"/>
                </a:solidFill>
                <a:ea typeface="Open Sauce"/>
              </a:endParaRPr>
            </a:p>
          </p:txBody>
        </p:sp>
      </p:grpSp>
      <p:grpSp>
        <p:nvGrpSpPr>
          <p:cNvPr id="36" name="Group 36"/>
          <p:cNvGrpSpPr/>
          <p:nvPr/>
        </p:nvGrpSpPr>
        <p:grpSpPr>
          <a:xfrm>
            <a:off x="986613" y="5699605"/>
            <a:ext cx="1952701" cy="1952701"/>
            <a:chOff x="0" y="0"/>
            <a:chExt cx="803788" cy="803788"/>
          </a:xfrm>
        </p:grpSpPr>
        <p:sp>
          <p:nvSpPr>
            <p:cNvPr id="37" name="Freeform 37"/>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38" name="TextBox 38"/>
            <p:cNvSpPr txBox="1"/>
            <p:nvPr/>
          </p:nvSpPr>
          <p:spPr>
            <a:xfrm>
              <a:off x="70189" y="156012"/>
              <a:ext cx="660400" cy="527173"/>
            </a:xfrm>
            <a:prstGeom prst="rect">
              <a:avLst/>
            </a:prstGeom>
          </p:spPr>
          <p:txBody>
            <a:bodyPr lIns="50800" tIns="50800" rIns="50800" bIns="50800" rtlCol="0" anchor="ctr"/>
            <a:lstStyle/>
            <a:p>
              <a:pPr algn="ctr">
                <a:lnSpc>
                  <a:spcPts val="5599"/>
                </a:lnSpc>
              </a:pPr>
              <a:r>
                <a:rPr lang="en-US" sz="3999" dirty="0" err="1">
                  <a:solidFill>
                    <a:srgbClr val="FFFFFF"/>
                  </a:solidFill>
                  <a:ea typeface="Open Sauce"/>
                </a:rPr>
                <a:t>規範</a:t>
              </a:r>
              <a:endParaRPr lang="en-US" sz="3999" dirty="0">
                <a:solidFill>
                  <a:srgbClr val="FFFFFF"/>
                </a:solidFill>
                <a:ea typeface="Open Sauce"/>
              </a:endParaRPr>
            </a:p>
            <a:p>
              <a:pPr algn="ctr">
                <a:lnSpc>
                  <a:spcPts val="5599"/>
                </a:lnSpc>
              </a:pPr>
              <a:r>
                <a:rPr lang="en-US" sz="3999" dirty="0" err="1">
                  <a:solidFill>
                    <a:srgbClr val="FFFFFF"/>
                  </a:solidFill>
                  <a:ea typeface="Open Sauce"/>
                </a:rPr>
                <a:t>參考</a:t>
              </a:r>
              <a:endParaRPr lang="en-US" sz="3999" dirty="0">
                <a:solidFill>
                  <a:srgbClr val="FFFFFF"/>
                </a:solidFill>
                <a:ea typeface="Open Sauce"/>
              </a:endParaRPr>
            </a:p>
          </p:txBody>
        </p:sp>
      </p:grpSp>
      <p:grpSp>
        <p:nvGrpSpPr>
          <p:cNvPr id="39" name="Group 39"/>
          <p:cNvGrpSpPr/>
          <p:nvPr/>
        </p:nvGrpSpPr>
        <p:grpSpPr>
          <a:xfrm>
            <a:off x="1000405" y="8071406"/>
            <a:ext cx="1952701" cy="1952701"/>
            <a:chOff x="0" y="0"/>
            <a:chExt cx="803788" cy="803788"/>
          </a:xfrm>
        </p:grpSpPr>
        <p:sp>
          <p:nvSpPr>
            <p:cNvPr id="40" name="Freeform 40"/>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41" name="TextBox 41"/>
            <p:cNvSpPr txBox="1"/>
            <p:nvPr/>
          </p:nvSpPr>
          <p:spPr>
            <a:xfrm>
              <a:off x="48280" y="261844"/>
              <a:ext cx="660400" cy="291750"/>
            </a:xfrm>
            <a:prstGeom prst="rect">
              <a:avLst/>
            </a:prstGeom>
          </p:spPr>
          <p:txBody>
            <a:bodyPr lIns="50800" tIns="50800" rIns="50800" bIns="50800" rtlCol="0" anchor="ctr"/>
            <a:lstStyle/>
            <a:p>
              <a:pPr algn="ctr">
                <a:lnSpc>
                  <a:spcPts val="5599"/>
                </a:lnSpc>
              </a:pPr>
              <a:r>
                <a:rPr lang="en-US" sz="3999" dirty="0" err="1">
                  <a:solidFill>
                    <a:srgbClr val="FFFFFF"/>
                  </a:solidFill>
                  <a:ea typeface="Open Sauce"/>
                </a:rPr>
                <a:t>術語</a:t>
              </a:r>
              <a:endParaRPr lang="en-US" sz="3999" dirty="0">
                <a:solidFill>
                  <a:srgbClr val="FFFFFF"/>
                </a:solidFill>
                <a:ea typeface="Open Sauce"/>
              </a:endParaRPr>
            </a:p>
          </p:txBody>
        </p:sp>
      </p:grpSp>
      <p:grpSp>
        <p:nvGrpSpPr>
          <p:cNvPr id="42" name="Group 42"/>
          <p:cNvGrpSpPr/>
          <p:nvPr/>
        </p:nvGrpSpPr>
        <p:grpSpPr>
          <a:xfrm>
            <a:off x="3610664" y="3433526"/>
            <a:ext cx="13690724" cy="1560433"/>
            <a:chOff x="0" y="0"/>
            <a:chExt cx="3605787" cy="410978"/>
          </a:xfrm>
        </p:grpSpPr>
        <p:sp>
          <p:nvSpPr>
            <p:cNvPr id="43" name="Freeform 43"/>
            <p:cNvSpPr/>
            <p:nvPr/>
          </p:nvSpPr>
          <p:spPr>
            <a:xfrm>
              <a:off x="0" y="0"/>
              <a:ext cx="3605787" cy="410978"/>
            </a:xfrm>
            <a:prstGeom prst="roundRect">
              <a:avLst/>
            </a:prstGeom>
            <a:solidFill>
              <a:srgbClr val="13508B"/>
            </a:solidFill>
            <a:ln cap="rnd">
              <a:noFill/>
              <a:prstDash val="lgDash"/>
              <a:round/>
            </a:ln>
          </p:spPr>
          <p:txBody>
            <a:bodyPr/>
            <a:lstStyle/>
            <a:p>
              <a:endParaRPr lang="zh-TW" altLang="en-US"/>
            </a:p>
          </p:txBody>
        </p:sp>
        <p:sp>
          <p:nvSpPr>
            <p:cNvPr id="44" name="TextBox 44"/>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a:off x="3610664" y="5920195"/>
            <a:ext cx="11484253" cy="1330696"/>
            <a:chOff x="0" y="0"/>
            <a:chExt cx="3024659" cy="350471"/>
          </a:xfrm>
        </p:grpSpPr>
        <p:sp>
          <p:nvSpPr>
            <p:cNvPr id="46" name="Freeform 46"/>
            <p:cNvSpPr/>
            <p:nvPr/>
          </p:nvSpPr>
          <p:spPr>
            <a:xfrm>
              <a:off x="0" y="0"/>
              <a:ext cx="3024659" cy="350471"/>
            </a:xfrm>
            <a:prstGeom prst="roundRect">
              <a:avLst/>
            </a:prstGeom>
            <a:solidFill>
              <a:srgbClr val="13508B"/>
            </a:solidFill>
            <a:ln cap="rnd">
              <a:noFill/>
              <a:prstDash val="lgDash"/>
              <a:round/>
            </a:ln>
          </p:spPr>
          <p:txBody>
            <a:bodyPr/>
            <a:lstStyle/>
            <a:p>
              <a:endParaRPr lang="zh-TW" altLang="en-US"/>
            </a:p>
          </p:txBody>
        </p:sp>
        <p:sp>
          <p:nvSpPr>
            <p:cNvPr id="47" name="TextBox 47"/>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48" name="Group 48"/>
          <p:cNvGrpSpPr/>
          <p:nvPr/>
        </p:nvGrpSpPr>
        <p:grpSpPr>
          <a:xfrm>
            <a:off x="3610664" y="8291996"/>
            <a:ext cx="11484253" cy="1330696"/>
            <a:chOff x="0" y="0"/>
            <a:chExt cx="3024659" cy="350471"/>
          </a:xfrm>
        </p:grpSpPr>
        <p:sp>
          <p:nvSpPr>
            <p:cNvPr id="49" name="Freeform 49"/>
            <p:cNvSpPr/>
            <p:nvPr/>
          </p:nvSpPr>
          <p:spPr>
            <a:xfrm>
              <a:off x="0" y="0"/>
              <a:ext cx="3024659" cy="350471"/>
            </a:xfrm>
            <a:prstGeom prst="roundRect">
              <a:avLst/>
            </a:prstGeom>
            <a:solidFill>
              <a:srgbClr val="13508B"/>
            </a:solidFill>
            <a:ln cap="rnd">
              <a:noFill/>
              <a:prstDash val="lgDash"/>
              <a:round/>
            </a:ln>
          </p:spPr>
          <p:txBody>
            <a:bodyPr/>
            <a:lstStyle/>
            <a:p>
              <a:endParaRPr lang="zh-TW" altLang="en-US"/>
            </a:p>
          </p:txBody>
        </p:sp>
        <p:sp>
          <p:nvSpPr>
            <p:cNvPr id="50" name="TextBox 50"/>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sp>
        <p:nvSpPr>
          <p:cNvPr id="51" name="TextBox 51"/>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52" name="TextBox 52"/>
          <p:cNvSpPr txBox="1"/>
          <p:nvPr/>
        </p:nvSpPr>
        <p:spPr>
          <a:xfrm>
            <a:off x="294270" y="2203482"/>
            <a:ext cx="3486955"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內容簡介</a:t>
            </a:r>
            <a:r>
              <a:rPr lang="en-US" sz="4499" dirty="0">
                <a:solidFill>
                  <a:srgbClr val="000000"/>
                </a:solidFill>
                <a:latin typeface="Noto Sans T Chinese Bold"/>
              </a:rPr>
              <a:t> -</a:t>
            </a:r>
          </a:p>
        </p:txBody>
      </p:sp>
      <p:sp>
        <p:nvSpPr>
          <p:cNvPr id="53" name="TextBox 53"/>
          <p:cNvSpPr txBox="1"/>
          <p:nvPr/>
        </p:nvSpPr>
        <p:spPr>
          <a:xfrm>
            <a:off x="4013212" y="3625732"/>
            <a:ext cx="12923908" cy="1109346"/>
          </a:xfrm>
          <a:prstGeom prst="rect">
            <a:avLst/>
          </a:prstGeom>
        </p:spPr>
        <p:txBody>
          <a:bodyPr lIns="0" tIns="0" rIns="0" bIns="0" rtlCol="0" anchor="t">
            <a:spAutoFit/>
          </a:bodyPr>
          <a:lstStyle/>
          <a:p>
            <a:pPr algn="just">
              <a:lnSpc>
                <a:spcPts val="4479"/>
              </a:lnSpc>
              <a:spcBef>
                <a:spcPct val="0"/>
              </a:spcBef>
            </a:pPr>
            <a:r>
              <a:rPr lang="en-US" sz="3199">
                <a:solidFill>
                  <a:srgbClr val="FFFFFF"/>
                </a:solidFill>
                <a:ea typeface="Open Sauce"/>
              </a:rPr>
              <a:t>提供了ISO/IEC/IEEE 12207:2017標準的範圍，包括概述、目的、應用領域和限制。它定義了標準的主要目的和它應用的領域。</a:t>
            </a:r>
          </a:p>
        </p:txBody>
      </p:sp>
      <p:sp>
        <p:nvSpPr>
          <p:cNvPr id="54" name="TextBox 54"/>
          <p:cNvSpPr txBox="1"/>
          <p:nvPr/>
        </p:nvSpPr>
        <p:spPr>
          <a:xfrm>
            <a:off x="4013212" y="6352423"/>
            <a:ext cx="10958382" cy="547371"/>
          </a:xfrm>
          <a:prstGeom prst="rect">
            <a:avLst/>
          </a:prstGeom>
        </p:spPr>
        <p:txBody>
          <a:bodyPr lIns="0" tIns="0" rIns="0" bIns="0" rtlCol="0" anchor="t">
            <a:spAutoFit/>
          </a:bodyPr>
          <a:lstStyle/>
          <a:p>
            <a:pPr algn="just">
              <a:lnSpc>
                <a:spcPts val="4479"/>
              </a:lnSpc>
              <a:spcBef>
                <a:spcPct val="0"/>
              </a:spcBef>
            </a:pPr>
            <a:r>
              <a:rPr lang="en-US" sz="3199" dirty="0" err="1">
                <a:solidFill>
                  <a:srgbClr val="FFFFFF"/>
                </a:solidFill>
                <a:ea typeface="Open Sauce"/>
              </a:rPr>
              <a:t>列出了標準參考的相關規範和文檔</a:t>
            </a:r>
            <a:r>
              <a:rPr lang="en-US" sz="3199" dirty="0">
                <a:solidFill>
                  <a:srgbClr val="FFFFFF"/>
                </a:solidFill>
                <a:ea typeface="Open Sauce"/>
              </a:rPr>
              <a:t>。</a:t>
            </a:r>
          </a:p>
        </p:txBody>
      </p:sp>
      <p:sp>
        <p:nvSpPr>
          <p:cNvPr id="55" name="TextBox 55"/>
          <p:cNvSpPr txBox="1"/>
          <p:nvPr/>
        </p:nvSpPr>
        <p:spPr>
          <a:xfrm>
            <a:off x="4013212" y="8701855"/>
            <a:ext cx="10958382" cy="547371"/>
          </a:xfrm>
          <a:prstGeom prst="rect">
            <a:avLst/>
          </a:prstGeom>
        </p:spPr>
        <p:txBody>
          <a:bodyPr lIns="0" tIns="0" rIns="0" bIns="0" rtlCol="0" anchor="t">
            <a:spAutoFit/>
          </a:bodyPr>
          <a:lstStyle/>
          <a:p>
            <a:pPr algn="just">
              <a:lnSpc>
                <a:spcPts val="4479"/>
              </a:lnSpc>
              <a:spcBef>
                <a:spcPct val="0"/>
              </a:spcBef>
            </a:pPr>
            <a:r>
              <a:rPr lang="en-US" sz="3199" dirty="0" err="1">
                <a:solidFill>
                  <a:srgbClr val="FFFFFF"/>
                </a:solidFill>
                <a:ea typeface="Open Sauce"/>
              </a:rPr>
              <a:t>提供了標準中使用的主要術語和定義，以及相關的縮寫詞</a:t>
            </a:r>
            <a:r>
              <a:rPr lang="en-US" sz="3199" dirty="0">
                <a:solidFill>
                  <a:srgbClr val="FFFFFF"/>
                </a:solidFill>
                <a:ea typeface="Open Sauce"/>
              </a:rPr>
              <a:t>。</a:t>
            </a:r>
          </a:p>
        </p:txBody>
      </p:sp>
      <p:sp>
        <p:nvSpPr>
          <p:cNvPr id="56" name="文字方塊 55">
            <a:extLst>
              <a:ext uri="{FF2B5EF4-FFF2-40B4-BE49-F238E27FC236}">
                <a16:creationId xmlns:a16="http://schemas.microsoft.com/office/drawing/2014/main" id="{F99A492C-9576-1EB5-36C6-6AB04A477A05}"/>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26</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Introduction</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806869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sp>
        <p:nvSpPr>
          <p:cNvPr id="30" name="AutoShape 30"/>
          <p:cNvSpPr/>
          <p:nvPr/>
        </p:nvSpPr>
        <p:spPr>
          <a:xfrm>
            <a:off x="1706233" y="4299468"/>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sp>
        <p:nvSpPr>
          <p:cNvPr id="31" name="AutoShape 31"/>
          <p:cNvSpPr/>
          <p:nvPr/>
        </p:nvSpPr>
        <p:spPr>
          <a:xfrm>
            <a:off x="1706233" y="6671269"/>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sp>
        <p:nvSpPr>
          <p:cNvPr id="32" name="AutoShape 32"/>
          <p:cNvSpPr/>
          <p:nvPr/>
        </p:nvSpPr>
        <p:spPr>
          <a:xfrm>
            <a:off x="1720025" y="9043069"/>
            <a:ext cx="4274820" cy="0"/>
          </a:xfrm>
          <a:prstGeom prst="line">
            <a:avLst/>
          </a:prstGeom>
          <a:ln w="171450" cap="flat">
            <a:solidFill>
              <a:srgbClr val="1C0C91"/>
            </a:solidFill>
            <a:prstDash val="solid"/>
            <a:headEnd type="none" w="sm" len="sm"/>
            <a:tailEnd type="none" w="sm" len="sm"/>
          </a:ln>
        </p:spPr>
        <p:txBody>
          <a:bodyPr/>
          <a:lstStyle/>
          <a:p>
            <a:endParaRPr lang="zh-TW" altLang="en-US"/>
          </a:p>
        </p:txBody>
      </p:sp>
      <p:grpSp>
        <p:nvGrpSpPr>
          <p:cNvPr id="33" name="Group 33"/>
          <p:cNvGrpSpPr/>
          <p:nvPr/>
        </p:nvGrpSpPr>
        <p:grpSpPr>
          <a:xfrm>
            <a:off x="986613" y="3327804"/>
            <a:ext cx="1952701" cy="1952701"/>
            <a:chOff x="0" y="0"/>
            <a:chExt cx="803788" cy="803788"/>
          </a:xfrm>
        </p:grpSpPr>
        <p:sp>
          <p:nvSpPr>
            <p:cNvPr id="34" name="Freeform 34"/>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35" name="TextBox 35"/>
            <p:cNvSpPr txBox="1"/>
            <p:nvPr/>
          </p:nvSpPr>
          <p:spPr>
            <a:xfrm>
              <a:off x="63653" y="258072"/>
              <a:ext cx="660400" cy="267765"/>
            </a:xfrm>
            <a:prstGeom prst="rect">
              <a:avLst/>
            </a:prstGeom>
          </p:spPr>
          <p:txBody>
            <a:bodyPr lIns="50800" tIns="50800" rIns="50800" bIns="50800" rtlCol="0" anchor="ctr"/>
            <a:lstStyle/>
            <a:p>
              <a:pPr algn="ctr">
                <a:lnSpc>
                  <a:spcPts val="5459"/>
                </a:lnSpc>
              </a:pPr>
              <a:r>
                <a:rPr lang="en-US" sz="3899" dirty="0" err="1">
                  <a:solidFill>
                    <a:srgbClr val="FFFFFF"/>
                  </a:solidFill>
                  <a:ea typeface="Open Sauce"/>
                </a:rPr>
                <a:t>一致性</a:t>
              </a:r>
              <a:endParaRPr lang="en-US" sz="3899" dirty="0">
                <a:solidFill>
                  <a:srgbClr val="FFFFFF"/>
                </a:solidFill>
                <a:ea typeface="Open Sauce"/>
              </a:endParaRPr>
            </a:p>
          </p:txBody>
        </p:sp>
      </p:grpSp>
      <p:grpSp>
        <p:nvGrpSpPr>
          <p:cNvPr id="36" name="Group 36"/>
          <p:cNvGrpSpPr/>
          <p:nvPr/>
        </p:nvGrpSpPr>
        <p:grpSpPr>
          <a:xfrm>
            <a:off x="986613" y="5699605"/>
            <a:ext cx="1952701" cy="1952701"/>
            <a:chOff x="0" y="0"/>
            <a:chExt cx="803788" cy="803788"/>
          </a:xfrm>
        </p:grpSpPr>
        <p:sp>
          <p:nvSpPr>
            <p:cNvPr id="37" name="Freeform 37"/>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38" name="TextBox 38"/>
            <p:cNvSpPr txBox="1"/>
            <p:nvPr/>
          </p:nvSpPr>
          <p:spPr>
            <a:xfrm>
              <a:off x="71694" y="117915"/>
              <a:ext cx="660400" cy="553193"/>
            </a:xfrm>
            <a:prstGeom prst="rect">
              <a:avLst/>
            </a:prstGeom>
          </p:spPr>
          <p:txBody>
            <a:bodyPr lIns="50800" tIns="50800" rIns="50800" bIns="50800" rtlCol="0" anchor="ctr"/>
            <a:lstStyle/>
            <a:p>
              <a:pPr algn="ctr">
                <a:lnSpc>
                  <a:spcPts val="5599"/>
                </a:lnSpc>
              </a:pPr>
              <a:r>
                <a:rPr lang="en-US" sz="3999" dirty="0" err="1">
                  <a:solidFill>
                    <a:srgbClr val="FFFFFF"/>
                  </a:solidFill>
                  <a:ea typeface="Open Sauce"/>
                </a:rPr>
                <a:t>概念應用</a:t>
              </a:r>
              <a:endParaRPr lang="en-US" sz="3999" dirty="0">
                <a:solidFill>
                  <a:srgbClr val="FFFFFF"/>
                </a:solidFill>
                <a:ea typeface="Open Sauce"/>
              </a:endParaRPr>
            </a:p>
          </p:txBody>
        </p:sp>
      </p:grpSp>
      <p:grpSp>
        <p:nvGrpSpPr>
          <p:cNvPr id="39" name="Group 39"/>
          <p:cNvGrpSpPr/>
          <p:nvPr/>
        </p:nvGrpSpPr>
        <p:grpSpPr>
          <a:xfrm>
            <a:off x="1000405" y="8071406"/>
            <a:ext cx="1952701" cy="1952701"/>
            <a:chOff x="0" y="0"/>
            <a:chExt cx="803788" cy="803788"/>
          </a:xfrm>
        </p:grpSpPr>
        <p:sp>
          <p:nvSpPr>
            <p:cNvPr id="40" name="Freeform 40"/>
            <p:cNvSpPr/>
            <p:nvPr/>
          </p:nvSpPr>
          <p:spPr>
            <a:xfrm>
              <a:off x="0" y="0"/>
              <a:ext cx="803788" cy="803788"/>
            </a:xfrm>
            <a:custGeom>
              <a:avLst/>
              <a:gdLst/>
              <a:ahLst/>
              <a:cxnLst/>
              <a:rect l="l" t="t" r="r" b="b"/>
              <a:pathLst>
                <a:path w="803788" h="803788">
                  <a:moveTo>
                    <a:pt x="401894" y="0"/>
                  </a:moveTo>
                  <a:cubicBezTo>
                    <a:pt x="179934" y="0"/>
                    <a:pt x="0" y="179934"/>
                    <a:pt x="0" y="401894"/>
                  </a:cubicBezTo>
                  <a:cubicBezTo>
                    <a:pt x="0" y="623854"/>
                    <a:pt x="179934" y="803788"/>
                    <a:pt x="401894" y="803788"/>
                  </a:cubicBezTo>
                  <a:cubicBezTo>
                    <a:pt x="623854" y="803788"/>
                    <a:pt x="803788" y="623854"/>
                    <a:pt x="803788" y="401894"/>
                  </a:cubicBezTo>
                  <a:cubicBezTo>
                    <a:pt x="803788" y="179934"/>
                    <a:pt x="623854" y="0"/>
                    <a:pt x="401894" y="0"/>
                  </a:cubicBezTo>
                  <a:close/>
                </a:path>
              </a:pathLst>
            </a:custGeom>
            <a:solidFill>
              <a:srgbClr val="6871D8"/>
            </a:solidFill>
            <a:ln cap="sq">
              <a:noFill/>
              <a:prstDash val="lgDash"/>
              <a:miter/>
            </a:ln>
          </p:spPr>
          <p:txBody>
            <a:bodyPr/>
            <a:lstStyle/>
            <a:p>
              <a:endParaRPr lang="zh-TW" altLang="en-US"/>
            </a:p>
          </p:txBody>
        </p:sp>
        <p:sp>
          <p:nvSpPr>
            <p:cNvPr id="41" name="TextBox 41"/>
            <p:cNvSpPr txBox="1"/>
            <p:nvPr/>
          </p:nvSpPr>
          <p:spPr>
            <a:xfrm>
              <a:off x="74982" y="99781"/>
              <a:ext cx="660400" cy="553193"/>
            </a:xfrm>
            <a:prstGeom prst="rect">
              <a:avLst/>
            </a:prstGeom>
          </p:spPr>
          <p:txBody>
            <a:bodyPr lIns="50800" tIns="50800" rIns="50800" bIns="50800" rtlCol="0" anchor="ctr"/>
            <a:lstStyle/>
            <a:p>
              <a:pPr algn="ctr">
                <a:lnSpc>
                  <a:spcPts val="5599"/>
                </a:lnSpc>
              </a:pPr>
              <a:r>
                <a:rPr lang="en-US" sz="3999" dirty="0" err="1">
                  <a:solidFill>
                    <a:srgbClr val="FFFFFF"/>
                  </a:solidFill>
                  <a:ea typeface="Open Sauce"/>
                </a:rPr>
                <a:t>週期過程</a:t>
              </a:r>
              <a:endParaRPr lang="en-US" sz="3999" dirty="0">
                <a:solidFill>
                  <a:srgbClr val="FFFFFF"/>
                </a:solidFill>
                <a:ea typeface="Open Sauce"/>
              </a:endParaRPr>
            </a:p>
          </p:txBody>
        </p:sp>
      </p:grpSp>
      <p:grpSp>
        <p:nvGrpSpPr>
          <p:cNvPr id="42" name="Group 42"/>
          <p:cNvGrpSpPr/>
          <p:nvPr/>
        </p:nvGrpSpPr>
        <p:grpSpPr>
          <a:xfrm>
            <a:off x="3610664" y="5895739"/>
            <a:ext cx="13690724" cy="1560433"/>
            <a:chOff x="0" y="0"/>
            <a:chExt cx="3605787" cy="410978"/>
          </a:xfrm>
        </p:grpSpPr>
        <p:sp>
          <p:nvSpPr>
            <p:cNvPr id="43" name="Freeform 43"/>
            <p:cNvSpPr/>
            <p:nvPr/>
          </p:nvSpPr>
          <p:spPr>
            <a:xfrm>
              <a:off x="0" y="0"/>
              <a:ext cx="3605787" cy="410978"/>
            </a:xfrm>
            <a:prstGeom prst="roundRect">
              <a:avLst/>
            </a:prstGeom>
            <a:solidFill>
              <a:srgbClr val="13508B"/>
            </a:solidFill>
            <a:ln cap="rnd">
              <a:noFill/>
              <a:prstDash val="lgDash"/>
              <a:round/>
            </a:ln>
          </p:spPr>
          <p:txBody>
            <a:bodyPr/>
            <a:lstStyle/>
            <a:p>
              <a:endParaRPr lang="zh-TW" altLang="en-US"/>
            </a:p>
          </p:txBody>
        </p:sp>
        <p:sp>
          <p:nvSpPr>
            <p:cNvPr id="44" name="TextBox 44"/>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a:off x="3610664" y="8267540"/>
            <a:ext cx="13690724" cy="1560433"/>
            <a:chOff x="0" y="0"/>
            <a:chExt cx="3605787" cy="410978"/>
          </a:xfrm>
        </p:grpSpPr>
        <p:sp>
          <p:nvSpPr>
            <p:cNvPr id="46" name="Freeform 46"/>
            <p:cNvSpPr/>
            <p:nvPr/>
          </p:nvSpPr>
          <p:spPr>
            <a:xfrm>
              <a:off x="0" y="0"/>
              <a:ext cx="3605787" cy="410978"/>
            </a:xfrm>
            <a:prstGeom prst="roundRect">
              <a:avLst/>
            </a:prstGeom>
            <a:solidFill>
              <a:srgbClr val="13508B"/>
            </a:solidFill>
            <a:ln cap="rnd">
              <a:noFill/>
              <a:prstDash val="lgDash"/>
              <a:round/>
            </a:ln>
          </p:spPr>
          <p:txBody>
            <a:bodyPr/>
            <a:lstStyle/>
            <a:p>
              <a:endParaRPr lang="zh-TW" altLang="en-US"/>
            </a:p>
          </p:txBody>
        </p:sp>
        <p:sp>
          <p:nvSpPr>
            <p:cNvPr id="47" name="TextBox 47"/>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48" name="Group 48"/>
          <p:cNvGrpSpPr/>
          <p:nvPr/>
        </p:nvGrpSpPr>
        <p:grpSpPr>
          <a:xfrm>
            <a:off x="3610664" y="3638806"/>
            <a:ext cx="13240216" cy="1330696"/>
            <a:chOff x="0" y="0"/>
            <a:chExt cx="3487135" cy="350471"/>
          </a:xfrm>
        </p:grpSpPr>
        <p:sp>
          <p:nvSpPr>
            <p:cNvPr id="49" name="Freeform 49"/>
            <p:cNvSpPr/>
            <p:nvPr/>
          </p:nvSpPr>
          <p:spPr>
            <a:xfrm>
              <a:off x="0" y="0"/>
              <a:ext cx="3487135" cy="350471"/>
            </a:xfrm>
            <a:prstGeom prst="roundRect">
              <a:avLst/>
            </a:prstGeom>
            <a:solidFill>
              <a:srgbClr val="13508B"/>
            </a:solidFill>
            <a:ln cap="rnd">
              <a:noFill/>
              <a:prstDash val="lgDash"/>
              <a:round/>
            </a:ln>
          </p:spPr>
          <p:txBody>
            <a:bodyPr/>
            <a:lstStyle/>
            <a:p>
              <a:endParaRPr lang="zh-TW" altLang="en-US"/>
            </a:p>
          </p:txBody>
        </p:sp>
        <p:sp>
          <p:nvSpPr>
            <p:cNvPr id="50" name="TextBox 50"/>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sp>
        <p:nvSpPr>
          <p:cNvPr id="51" name="TextBox 51"/>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52" name="TextBox 52"/>
          <p:cNvSpPr txBox="1"/>
          <p:nvPr/>
        </p:nvSpPr>
        <p:spPr>
          <a:xfrm>
            <a:off x="294270" y="2203482"/>
            <a:ext cx="4274819"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內容簡介</a:t>
            </a:r>
            <a:r>
              <a:rPr lang="en-US" sz="4499" dirty="0">
                <a:solidFill>
                  <a:srgbClr val="000000"/>
                </a:solidFill>
                <a:latin typeface="Noto Sans T Chinese Bold"/>
              </a:rPr>
              <a:t> -</a:t>
            </a:r>
          </a:p>
        </p:txBody>
      </p:sp>
      <p:sp>
        <p:nvSpPr>
          <p:cNvPr id="53" name="TextBox 53"/>
          <p:cNvSpPr txBox="1"/>
          <p:nvPr/>
        </p:nvSpPr>
        <p:spPr>
          <a:xfrm>
            <a:off x="4013212" y="6087945"/>
            <a:ext cx="12464434" cy="1109346"/>
          </a:xfrm>
          <a:prstGeom prst="rect">
            <a:avLst/>
          </a:prstGeom>
        </p:spPr>
        <p:txBody>
          <a:bodyPr lIns="0" tIns="0" rIns="0" bIns="0" rtlCol="0" anchor="t">
            <a:spAutoFit/>
          </a:bodyPr>
          <a:lstStyle/>
          <a:p>
            <a:pPr algn="just">
              <a:lnSpc>
                <a:spcPts val="4479"/>
              </a:lnSpc>
              <a:spcBef>
                <a:spcPct val="0"/>
              </a:spcBef>
            </a:pPr>
            <a:r>
              <a:rPr lang="en-US" sz="3199">
                <a:solidFill>
                  <a:srgbClr val="FFFFFF"/>
                </a:solidFill>
                <a:ea typeface="Open Sauce"/>
              </a:rPr>
              <a:t>探討了軟體系統概念、生命週期過程、組織和項目概念、生命週期概念、過程概念。</a:t>
            </a:r>
          </a:p>
        </p:txBody>
      </p:sp>
      <p:sp>
        <p:nvSpPr>
          <p:cNvPr id="54" name="TextBox 54"/>
          <p:cNvSpPr txBox="1"/>
          <p:nvPr/>
        </p:nvSpPr>
        <p:spPr>
          <a:xfrm>
            <a:off x="4013212" y="8459746"/>
            <a:ext cx="12464434" cy="1109346"/>
          </a:xfrm>
          <a:prstGeom prst="rect">
            <a:avLst/>
          </a:prstGeom>
        </p:spPr>
        <p:txBody>
          <a:bodyPr lIns="0" tIns="0" rIns="0" bIns="0" rtlCol="0" anchor="t">
            <a:spAutoFit/>
          </a:bodyPr>
          <a:lstStyle/>
          <a:p>
            <a:pPr algn="just">
              <a:lnSpc>
                <a:spcPts val="4479"/>
              </a:lnSpc>
              <a:spcBef>
                <a:spcPct val="0"/>
              </a:spcBef>
            </a:pPr>
            <a:r>
              <a:rPr lang="en-US" sz="3199">
                <a:solidFill>
                  <a:srgbClr val="FFFFFF"/>
                </a:solidFill>
                <a:ea typeface="Open Sauce"/>
              </a:rPr>
              <a:t>詳細描述了軟體生命週期的各個過程，包括協議過程、組織項目啟用過程、技術管理過程和技術過程。</a:t>
            </a:r>
          </a:p>
        </p:txBody>
      </p:sp>
      <p:sp>
        <p:nvSpPr>
          <p:cNvPr id="55" name="TextBox 55"/>
          <p:cNvSpPr txBox="1"/>
          <p:nvPr/>
        </p:nvSpPr>
        <p:spPr>
          <a:xfrm>
            <a:off x="4013212" y="3997131"/>
            <a:ext cx="12643118" cy="547371"/>
          </a:xfrm>
          <a:prstGeom prst="rect">
            <a:avLst/>
          </a:prstGeom>
        </p:spPr>
        <p:txBody>
          <a:bodyPr lIns="0" tIns="0" rIns="0" bIns="0" rtlCol="0" anchor="t">
            <a:spAutoFit/>
          </a:bodyPr>
          <a:lstStyle/>
          <a:p>
            <a:pPr algn="just">
              <a:lnSpc>
                <a:spcPts val="4479"/>
              </a:lnSpc>
              <a:spcBef>
                <a:spcPct val="0"/>
              </a:spcBef>
            </a:pPr>
            <a:r>
              <a:rPr lang="en-US" sz="3199">
                <a:solidFill>
                  <a:srgbClr val="FFFFFF"/>
                </a:solidFill>
                <a:ea typeface="Open Sauce"/>
              </a:rPr>
              <a:t>描述標準的一致性要求，包括預期的使用、完全一致性和定制一致性。</a:t>
            </a:r>
          </a:p>
        </p:txBody>
      </p:sp>
      <p:sp>
        <p:nvSpPr>
          <p:cNvPr id="56" name="文字方塊 55">
            <a:extLst>
              <a:ext uri="{FF2B5EF4-FFF2-40B4-BE49-F238E27FC236}">
                <a16:creationId xmlns:a16="http://schemas.microsoft.com/office/drawing/2014/main" id="{949C91E2-5817-355B-50A1-B9EC513666A4}"/>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27</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Appendix</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219313"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1561794" y="4467520"/>
            <a:ext cx="4228330" cy="5613204"/>
            <a:chOff x="0" y="0"/>
            <a:chExt cx="1113634" cy="1478375"/>
          </a:xfrm>
        </p:grpSpPr>
        <p:sp>
          <p:nvSpPr>
            <p:cNvPr id="31" name="Freeform 31"/>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409394" y="4315120"/>
            <a:ext cx="4228330" cy="5613204"/>
            <a:chOff x="0" y="0"/>
            <a:chExt cx="1113634" cy="1478375"/>
          </a:xfrm>
        </p:grpSpPr>
        <p:sp>
          <p:nvSpPr>
            <p:cNvPr id="34" name="Freeform 34"/>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7183696" y="4467520"/>
            <a:ext cx="4228330" cy="5613204"/>
            <a:chOff x="0" y="0"/>
            <a:chExt cx="1113634" cy="1478375"/>
          </a:xfrm>
        </p:grpSpPr>
        <p:sp>
          <p:nvSpPr>
            <p:cNvPr id="37" name="Freeform 37"/>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7031296" y="4315120"/>
            <a:ext cx="4228330" cy="5613204"/>
            <a:chOff x="0" y="0"/>
            <a:chExt cx="1113634" cy="1478375"/>
          </a:xfrm>
        </p:grpSpPr>
        <p:sp>
          <p:nvSpPr>
            <p:cNvPr id="40" name="Freeform 40"/>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2" name="Group 42"/>
          <p:cNvGrpSpPr/>
          <p:nvPr/>
        </p:nvGrpSpPr>
        <p:grpSpPr>
          <a:xfrm>
            <a:off x="12802676" y="4467520"/>
            <a:ext cx="4228330" cy="5613204"/>
            <a:chOff x="0" y="0"/>
            <a:chExt cx="1113634" cy="1478375"/>
          </a:xfrm>
        </p:grpSpPr>
        <p:sp>
          <p:nvSpPr>
            <p:cNvPr id="43" name="Freeform 43"/>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44" name="TextBox 4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a:off x="12650276" y="4315120"/>
            <a:ext cx="4228330" cy="5613204"/>
            <a:chOff x="0" y="0"/>
            <a:chExt cx="1113634" cy="1478375"/>
          </a:xfrm>
        </p:grpSpPr>
        <p:sp>
          <p:nvSpPr>
            <p:cNvPr id="46" name="Freeform 46"/>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7" name="TextBox 4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8" name="Group 48"/>
          <p:cNvGrpSpPr/>
          <p:nvPr/>
        </p:nvGrpSpPr>
        <p:grpSpPr>
          <a:xfrm>
            <a:off x="2478755" y="3102646"/>
            <a:ext cx="2089610" cy="20896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1" name="Freeform 51"/>
          <p:cNvSpPr/>
          <p:nvPr/>
        </p:nvSpPr>
        <p:spPr>
          <a:xfrm>
            <a:off x="2698769" y="3293438"/>
            <a:ext cx="1708025" cy="1708025"/>
          </a:xfrm>
          <a:custGeom>
            <a:avLst/>
            <a:gdLst/>
            <a:ahLst/>
            <a:cxnLst/>
            <a:rect l="l" t="t" r="r" b="b"/>
            <a:pathLst>
              <a:path w="1708025" h="1708025">
                <a:moveTo>
                  <a:pt x="0" y="0"/>
                </a:moveTo>
                <a:lnTo>
                  <a:pt x="1708025" y="0"/>
                </a:lnTo>
                <a:lnTo>
                  <a:pt x="1708025" y="1708025"/>
                </a:lnTo>
                <a:lnTo>
                  <a:pt x="0" y="170802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grpSp>
        <p:nvGrpSpPr>
          <p:cNvPr id="52" name="Group 52"/>
          <p:cNvGrpSpPr/>
          <p:nvPr/>
        </p:nvGrpSpPr>
        <p:grpSpPr>
          <a:xfrm>
            <a:off x="8099195" y="3120001"/>
            <a:ext cx="2089610" cy="2089610"/>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4" name="TextBox 5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5" name="Freeform 55"/>
          <p:cNvSpPr/>
          <p:nvPr/>
        </p:nvSpPr>
        <p:spPr>
          <a:xfrm>
            <a:off x="8293862" y="3310890"/>
            <a:ext cx="1707833" cy="1707833"/>
          </a:xfrm>
          <a:custGeom>
            <a:avLst/>
            <a:gdLst/>
            <a:ahLst/>
            <a:cxnLst/>
            <a:rect l="l" t="t" r="r" b="b"/>
            <a:pathLst>
              <a:path w="1707833" h="1707833">
                <a:moveTo>
                  <a:pt x="0" y="0"/>
                </a:moveTo>
                <a:lnTo>
                  <a:pt x="1707832" y="0"/>
                </a:lnTo>
                <a:lnTo>
                  <a:pt x="1707832" y="1707832"/>
                </a:lnTo>
                <a:lnTo>
                  <a:pt x="0" y="170783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56" name="Group 56"/>
          <p:cNvGrpSpPr/>
          <p:nvPr/>
        </p:nvGrpSpPr>
        <p:grpSpPr>
          <a:xfrm>
            <a:off x="13872036" y="3120001"/>
            <a:ext cx="2089610" cy="208961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8" name="TextBox 58"/>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9" name="Freeform 59"/>
          <p:cNvSpPr/>
          <p:nvPr/>
        </p:nvSpPr>
        <p:spPr>
          <a:xfrm>
            <a:off x="14062924" y="3310890"/>
            <a:ext cx="1707832" cy="1707833"/>
          </a:xfrm>
          <a:custGeom>
            <a:avLst/>
            <a:gdLst/>
            <a:ahLst/>
            <a:cxnLst/>
            <a:rect l="l" t="t" r="r" b="b"/>
            <a:pathLst>
              <a:path w="1707832" h="1707833">
                <a:moveTo>
                  <a:pt x="0" y="0"/>
                </a:moveTo>
                <a:lnTo>
                  <a:pt x="1707833" y="0"/>
                </a:lnTo>
                <a:lnTo>
                  <a:pt x="1707833" y="1707833"/>
                </a:lnTo>
                <a:lnTo>
                  <a:pt x="0" y="170783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60" name="TextBox 6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61" name="TextBox 61"/>
          <p:cNvSpPr txBox="1"/>
          <p:nvPr/>
        </p:nvSpPr>
        <p:spPr>
          <a:xfrm>
            <a:off x="294270" y="2203482"/>
            <a:ext cx="3536089"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內容附錄</a:t>
            </a:r>
            <a:r>
              <a:rPr lang="en-US" sz="4499" dirty="0">
                <a:solidFill>
                  <a:srgbClr val="000000"/>
                </a:solidFill>
                <a:latin typeface="Noto Sans T Chinese Bold"/>
              </a:rPr>
              <a:t> -</a:t>
            </a:r>
          </a:p>
        </p:txBody>
      </p:sp>
      <p:sp>
        <p:nvSpPr>
          <p:cNvPr id="62" name="TextBox 62"/>
          <p:cNvSpPr txBox="1"/>
          <p:nvPr/>
        </p:nvSpPr>
        <p:spPr>
          <a:xfrm>
            <a:off x="1714802" y="6268581"/>
            <a:ext cx="3675959" cy="3073401"/>
          </a:xfrm>
          <a:prstGeom prst="rect">
            <a:avLst/>
          </a:prstGeom>
        </p:spPr>
        <p:txBody>
          <a:bodyPr lIns="0" tIns="0" rIns="0" bIns="0" rtlCol="0" anchor="t">
            <a:spAutoFit/>
          </a:bodyPr>
          <a:lstStyle/>
          <a:p>
            <a:pPr algn="just">
              <a:lnSpc>
                <a:spcPts val="4899"/>
              </a:lnSpc>
              <a:spcBef>
                <a:spcPct val="0"/>
              </a:spcBef>
            </a:pPr>
            <a:r>
              <a:rPr lang="en-US" sz="3499">
                <a:solidFill>
                  <a:srgbClr val="000000"/>
                </a:solidFill>
                <a:ea typeface="Open Sauce"/>
              </a:rPr>
              <a:t>提供關於定制過程的詳細信息，包括介紹、定制過程的目的、結果、活動和任務。</a:t>
            </a:r>
          </a:p>
        </p:txBody>
      </p:sp>
      <p:sp>
        <p:nvSpPr>
          <p:cNvPr id="63" name="TextBox 63"/>
          <p:cNvSpPr txBox="1"/>
          <p:nvPr/>
        </p:nvSpPr>
        <p:spPr>
          <a:xfrm>
            <a:off x="7309798" y="6268581"/>
            <a:ext cx="3675959" cy="1216026"/>
          </a:xfrm>
          <a:prstGeom prst="rect">
            <a:avLst/>
          </a:prstGeom>
        </p:spPr>
        <p:txBody>
          <a:bodyPr lIns="0" tIns="0" rIns="0" bIns="0" rtlCol="0" anchor="t">
            <a:spAutoFit/>
          </a:bodyPr>
          <a:lstStyle/>
          <a:p>
            <a:pPr algn="just">
              <a:lnSpc>
                <a:spcPts val="4899"/>
              </a:lnSpc>
              <a:spcBef>
                <a:spcPct val="0"/>
              </a:spcBef>
            </a:pPr>
            <a:r>
              <a:rPr lang="en-US" sz="3499">
                <a:solidFill>
                  <a:srgbClr val="000000"/>
                </a:solidFill>
                <a:ea typeface="Open Sauce"/>
              </a:rPr>
              <a:t>提供過程信息項目的示例。</a:t>
            </a:r>
          </a:p>
        </p:txBody>
      </p:sp>
      <p:sp>
        <p:nvSpPr>
          <p:cNvPr id="64" name="TextBox 64"/>
          <p:cNvSpPr txBox="1"/>
          <p:nvPr/>
        </p:nvSpPr>
        <p:spPr>
          <a:xfrm>
            <a:off x="12955076" y="6188173"/>
            <a:ext cx="3675959" cy="3692526"/>
          </a:xfrm>
          <a:prstGeom prst="rect">
            <a:avLst/>
          </a:prstGeom>
        </p:spPr>
        <p:txBody>
          <a:bodyPr lIns="0" tIns="0" rIns="0" bIns="0" rtlCol="0" anchor="t">
            <a:spAutoFit/>
          </a:bodyPr>
          <a:lstStyle/>
          <a:p>
            <a:pPr algn="just">
              <a:lnSpc>
                <a:spcPts val="4899"/>
              </a:lnSpc>
              <a:spcBef>
                <a:spcPct val="0"/>
              </a:spcBef>
            </a:pPr>
            <a:r>
              <a:rPr lang="en-US" sz="3499">
                <a:solidFill>
                  <a:srgbClr val="000000"/>
                </a:solidFill>
                <a:ea typeface="Open Sauce"/>
              </a:rPr>
              <a:t>包括評估目的的過程參考模型，包括介紹、與ISO/IEC 33004的一致性和過程參考模型的描述。</a:t>
            </a:r>
          </a:p>
        </p:txBody>
      </p:sp>
      <p:sp>
        <p:nvSpPr>
          <p:cNvPr id="65" name="TextBox 65"/>
          <p:cNvSpPr txBox="1"/>
          <p:nvPr/>
        </p:nvSpPr>
        <p:spPr>
          <a:xfrm>
            <a:off x="1600768"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｜附錄A｜</a:t>
            </a:r>
          </a:p>
        </p:txBody>
      </p:sp>
      <p:sp>
        <p:nvSpPr>
          <p:cNvPr id="66" name="TextBox 66"/>
          <p:cNvSpPr txBox="1"/>
          <p:nvPr/>
        </p:nvSpPr>
        <p:spPr>
          <a:xfrm>
            <a:off x="7306020" y="5446255"/>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｜附錄B｜</a:t>
            </a:r>
          </a:p>
        </p:txBody>
      </p:sp>
      <p:sp>
        <p:nvSpPr>
          <p:cNvPr id="67" name="TextBox 67"/>
          <p:cNvSpPr txBox="1"/>
          <p:nvPr/>
        </p:nvSpPr>
        <p:spPr>
          <a:xfrm>
            <a:off x="13078901"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｜附錄Ｃ｜</a:t>
            </a:r>
          </a:p>
        </p:txBody>
      </p:sp>
      <p:sp>
        <p:nvSpPr>
          <p:cNvPr id="68" name="文字方塊 67">
            <a:extLst>
              <a:ext uri="{FF2B5EF4-FFF2-40B4-BE49-F238E27FC236}">
                <a16:creationId xmlns:a16="http://schemas.microsoft.com/office/drawing/2014/main" id="{4CBB543E-3F02-2B87-E553-B871A951299D}"/>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28</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919692"/>
            </a:xfrm>
            <a:prstGeom prst="rect">
              <a:avLst/>
            </a:prstGeom>
          </p:spPr>
          <p:txBody>
            <a:bodyPr lIns="0" tIns="0" rIns="0" bIns="0" rtlCol="0" anchor="t">
              <a:spAutoFit/>
            </a:bodyPr>
            <a:lstStyle/>
            <a:p>
              <a:pPr>
                <a:lnSpc>
                  <a:spcPts val="2800"/>
                </a:lnSpc>
              </a:pPr>
              <a:r>
                <a:rPr lang="en-US" sz="2000" dirty="0">
                  <a:solidFill>
                    <a:srgbClr val="FFFFFF"/>
                  </a:solidFill>
                  <a:latin typeface="Open Sauce"/>
                </a:rPr>
                <a:t>Contents</a:t>
              </a:r>
            </a:p>
            <a:p>
              <a:pPr>
                <a:lnSpc>
                  <a:spcPts val="2800"/>
                </a:lnSpc>
              </a:pPr>
              <a:endParaRPr lang="en-US" sz="2000" dirty="0">
                <a:solidFill>
                  <a:srgbClr val="FFFFFF"/>
                </a:solidFill>
                <a:latin typeface="Open Sauce"/>
              </a:endParaRP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447964" y="221133"/>
              <a:ext cx="796139" cy="79613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9" name="TextBox 19"/>
            <p:cNvSpPr txBox="1"/>
            <p:nvPr/>
          </p:nvSpPr>
          <p:spPr>
            <a:xfrm>
              <a:off x="7232510"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Basic information</a:t>
              </a:r>
            </a:p>
          </p:txBody>
        </p:sp>
      </p:grpSp>
      <p:grpSp>
        <p:nvGrpSpPr>
          <p:cNvPr id="20" name="Group 20"/>
          <p:cNvGrpSpPr>
            <a:grpSpLocks noChangeAspect="1"/>
          </p:cNvGrpSpPr>
          <p:nvPr/>
        </p:nvGrpSpPr>
        <p:grpSpPr>
          <a:xfrm>
            <a:off x="284746" y="210003"/>
            <a:ext cx="715464" cy="715461"/>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4471" r="-4471"/>
              </a:stretch>
            </a:blipFill>
          </p:spPr>
          <p:txBody>
            <a:bodyPr/>
            <a:lstStyle/>
            <a:p>
              <a:endParaRPr lang="zh-TW" altLang="en-US"/>
            </a:p>
          </p:txBody>
        </p:sp>
      </p:grpSp>
      <p:grpSp>
        <p:nvGrpSpPr>
          <p:cNvPr id="22" name="Group 22"/>
          <p:cNvGrpSpPr/>
          <p:nvPr/>
        </p:nvGrpSpPr>
        <p:grpSpPr>
          <a:xfrm>
            <a:off x="1600768" y="1336276"/>
            <a:ext cx="15658532" cy="571931"/>
            <a:chOff x="0" y="-9525"/>
            <a:chExt cx="12467294" cy="455371"/>
          </a:xfrm>
        </p:grpSpPr>
        <p:sp>
          <p:nvSpPr>
            <p:cNvPr id="23" name="Freeform 23">
              <a:hlinkClick r:id="rId15"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4" name="TextBox 24"/>
            <p:cNvSpPr txBox="1"/>
            <p:nvPr/>
          </p:nvSpPr>
          <p:spPr>
            <a:xfrm>
              <a:off x="0" y="-9525"/>
              <a:ext cx="618791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5" name="Freeform 25"/>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26" name="Freeform 26"/>
          <p:cNvSpPr/>
          <p:nvPr/>
        </p:nvSpPr>
        <p:spPr>
          <a:xfrm>
            <a:off x="642477" y="2327307"/>
            <a:ext cx="5437259" cy="7693721"/>
          </a:xfrm>
          <a:custGeom>
            <a:avLst/>
            <a:gdLst/>
            <a:ahLst/>
            <a:cxnLst/>
            <a:rect l="l" t="t" r="r" b="b"/>
            <a:pathLst>
              <a:path w="5437259" h="7693721">
                <a:moveTo>
                  <a:pt x="0" y="0"/>
                </a:moveTo>
                <a:lnTo>
                  <a:pt x="5437259" y="0"/>
                </a:lnTo>
                <a:lnTo>
                  <a:pt x="5437259" y="7693721"/>
                </a:lnTo>
                <a:lnTo>
                  <a:pt x="0" y="7693721"/>
                </a:lnTo>
                <a:lnTo>
                  <a:pt x="0" y="0"/>
                </a:lnTo>
                <a:close/>
              </a:path>
            </a:pathLst>
          </a:custGeom>
          <a:blipFill>
            <a:blip r:embed="rId18"/>
            <a:stretch>
              <a:fillRect/>
            </a:stretch>
          </a:blipFill>
        </p:spPr>
        <p:txBody>
          <a:bodyPr/>
          <a:lstStyle/>
          <a:p>
            <a:endParaRPr lang="zh-TW" altLang="en-US"/>
          </a:p>
        </p:txBody>
      </p:sp>
      <p:grpSp>
        <p:nvGrpSpPr>
          <p:cNvPr id="27" name="Group 27"/>
          <p:cNvGrpSpPr/>
          <p:nvPr/>
        </p:nvGrpSpPr>
        <p:grpSpPr>
          <a:xfrm>
            <a:off x="1919873" y="1841532"/>
            <a:ext cx="4440653" cy="444065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C83131"/>
              </a:solidFill>
              <a:prstDash val="solid"/>
              <a:miter/>
            </a:ln>
          </p:spPr>
          <p:txBody>
            <a:bodyPr/>
            <a:lstStyle/>
            <a:p>
              <a:endParaRPr lang="zh-TW" alt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7" name="群組 36">
            <a:extLst>
              <a:ext uri="{FF2B5EF4-FFF2-40B4-BE49-F238E27FC236}">
                <a16:creationId xmlns:a16="http://schemas.microsoft.com/office/drawing/2014/main" id="{E20EB8E8-B7DF-16DF-B168-23AC10F4C8D8}"/>
              </a:ext>
            </a:extLst>
          </p:cNvPr>
          <p:cNvGrpSpPr/>
          <p:nvPr/>
        </p:nvGrpSpPr>
        <p:grpSpPr>
          <a:xfrm>
            <a:off x="4552396" y="4283503"/>
            <a:ext cx="5753295" cy="5268167"/>
            <a:chOff x="4552396" y="4283503"/>
            <a:chExt cx="5753295" cy="5268167"/>
          </a:xfrm>
        </p:grpSpPr>
        <p:grpSp>
          <p:nvGrpSpPr>
            <p:cNvPr id="30" name="Group 30"/>
            <p:cNvGrpSpPr>
              <a:grpSpLocks noChangeAspect="1"/>
            </p:cNvGrpSpPr>
            <p:nvPr/>
          </p:nvGrpSpPr>
          <p:grpSpPr>
            <a:xfrm>
              <a:off x="4552396" y="4283503"/>
              <a:ext cx="5246391" cy="5246370"/>
              <a:chOff x="0" y="0"/>
              <a:chExt cx="6350000" cy="6349975"/>
            </a:xfrm>
          </p:grpSpPr>
          <p:sp>
            <p:nvSpPr>
              <p:cNvPr id="31" name="Freeform 3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8"/>
                <a:stretch>
                  <a:fillRect t="-1064" r="-1432" b="-42463"/>
                </a:stretch>
              </a:blipFill>
            </p:spPr>
            <p:txBody>
              <a:bodyPr/>
              <a:lstStyle/>
              <a:p>
                <a:endParaRPr lang="zh-TW" altLang="en-US" dirty="0"/>
              </a:p>
            </p:txBody>
          </p:sp>
        </p:grpSp>
        <p:grpSp>
          <p:nvGrpSpPr>
            <p:cNvPr id="32" name="Group 32"/>
            <p:cNvGrpSpPr/>
            <p:nvPr/>
          </p:nvGrpSpPr>
          <p:grpSpPr>
            <a:xfrm>
              <a:off x="4583431" y="4305301"/>
              <a:ext cx="5722260" cy="5246369"/>
              <a:chOff x="-310780" y="-13038"/>
              <a:chExt cx="1047380" cy="960275"/>
            </a:xfrm>
          </p:grpSpPr>
          <p:sp>
            <p:nvSpPr>
              <p:cNvPr id="33" name="Freeform 33"/>
              <p:cNvSpPr/>
              <p:nvPr/>
            </p:nvSpPr>
            <p:spPr>
              <a:xfrm>
                <a:off x="-310780" y="-13038"/>
                <a:ext cx="960275" cy="960275"/>
              </a:xfrm>
              <a:custGeom>
                <a:avLst/>
                <a:gdLst/>
                <a:ahLst/>
                <a:cxnLst/>
                <a:rect l="l" t="t" r="r" b="b"/>
                <a:pathLst>
                  <a:path w="960275" h="960275">
                    <a:moveTo>
                      <a:pt x="480138" y="0"/>
                    </a:moveTo>
                    <a:cubicBezTo>
                      <a:pt x="214965" y="0"/>
                      <a:pt x="0" y="214965"/>
                      <a:pt x="0" y="480138"/>
                    </a:cubicBezTo>
                    <a:cubicBezTo>
                      <a:pt x="0" y="745310"/>
                      <a:pt x="214965" y="960275"/>
                      <a:pt x="480138" y="960275"/>
                    </a:cubicBezTo>
                    <a:cubicBezTo>
                      <a:pt x="745310" y="960275"/>
                      <a:pt x="960275" y="745310"/>
                      <a:pt x="960275" y="480138"/>
                    </a:cubicBezTo>
                    <a:cubicBezTo>
                      <a:pt x="960275" y="214965"/>
                      <a:pt x="745310" y="0"/>
                      <a:pt x="480138" y="0"/>
                    </a:cubicBezTo>
                    <a:close/>
                  </a:path>
                </a:pathLst>
              </a:custGeom>
              <a:solidFill>
                <a:srgbClr val="000000">
                  <a:alpha val="0"/>
                </a:srgbClr>
              </a:solidFill>
              <a:ln w="57150" cap="sq">
                <a:solidFill>
                  <a:srgbClr val="000000"/>
                </a:solidFill>
                <a:prstDash val="solid"/>
                <a:miter/>
              </a:ln>
            </p:spPr>
            <p:txBody>
              <a:bodyPr/>
              <a:lstStyle/>
              <a:p>
                <a:endParaRPr lang="zh-TW" altLang="en-US"/>
              </a:p>
            </p:txBody>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sp>
        <p:nvSpPr>
          <p:cNvPr id="35" name="TextBox 35"/>
          <p:cNvSpPr txBox="1"/>
          <p:nvPr/>
        </p:nvSpPr>
        <p:spPr>
          <a:xfrm>
            <a:off x="10774571" y="2596098"/>
            <a:ext cx="7099102" cy="4161652"/>
          </a:xfrm>
          <a:prstGeom prst="rect">
            <a:avLst/>
          </a:prstGeom>
        </p:spPr>
        <p:txBody>
          <a:bodyPr lIns="0" tIns="0" rIns="0" bIns="0" rtlCol="0" anchor="t">
            <a:spAutoFit/>
          </a:bodyPr>
          <a:lstStyle/>
          <a:p>
            <a:pPr>
              <a:lnSpc>
                <a:spcPts val="5471"/>
              </a:lnSpc>
            </a:pPr>
            <a:r>
              <a:rPr lang="en-US" sz="3199" dirty="0" err="1">
                <a:solidFill>
                  <a:srgbClr val="000000"/>
                </a:solidFill>
                <a:ea typeface="Noto Sans T Chinese Bold"/>
              </a:rPr>
              <a:t>標準名稱：</a:t>
            </a:r>
            <a:r>
              <a:rPr lang="en-US" sz="3199" dirty="0" err="1">
                <a:solidFill>
                  <a:srgbClr val="000000"/>
                </a:solidFill>
                <a:latin typeface="Noto Sans T Chinese"/>
              </a:rPr>
              <a:t>ISO</a:t>
            </a:r>
            <a:r>
              <a:rPr lang="en-US" sz="3199" dirty="0">
                <a:solidFill>
                  <a:srgbClr val="000000"/>
                </a:solidFill>
                <a:latin typeface="Noto Sans T Chinese"/>
              </a:rPr>
              <a:t>/IEC/IEEE 12207:2017</a:t>
            </a:r>
          </a:p>
          <a:p>
            <a:pPr>
              <a:lnSpc>
                <a:spcPts val="5471"/>
              </a:lnSpc>
            </a:pPr>
            <a:r>
              <a:rPr lang="en-US" sz="3199" dirty="0">
                <a:solidFill>
                  <a:srgbClr val="000000"/>
                </a:solidFill>
                <a:latin typeface="Noto Sans T Chinese"/>
              </a:rPr>
              <a:t>Systems and software engineering — </a:t>
            </a:r>
          </a:p>
          <a:p>
            <a:pPr>
              <a:lnSpc>
                <a:spcPts val="5471"/>
              </a:lnSpc>
            </a:pPr>
            <a:r>
              <a:rPr lang="en-US" sz="3199" dirty="0">
                <a:solidFill>
                  <a:srgbClr val="000000"/>
                </a:solidFill>
                <a:latin typeface="Noto Sans T Chinese"/>
              </a:rPr>
              <a:t>Software life cycle processes</a:t>
            </a:r>
          </a:p>
          <a:p>
            <a:pPr>
              <a:lnSpc>
                <a:spcPts val="5471"/>
              </a:lnSpc>
            </a:pPr>
            <a:r>
              <a:rPr lang="en-US" sz="3199" dirty="0">
                <a:solidFill>
                  <a:srgbClr val="000000"/>
                </a:solidFill>
                <a:ea typeface="Noto Sans T Chinese Bold"/>
              </a:rPr>
              <a:t>標準頁數：</a:t>
            </a:r>
            <a:r>
              <a:rPr lang="en-US" sz="3199" dirty="0">
                <a:solidFill>
                  <a:srgbClr val="000000"/>
                </a:solidFill>
                <a:latin typeface="Noto Sans T Chinese"/>
              </a:rPr>
              <a:t>158頁</a:t>
            </a:r>
          </a:p>
          <a:p>
            <a:pPr>
              <a:lnSpc>
                <a:spcPts val="5471"/>
              </a:lnSpc>
            </a:pPr>
            <a:r>
              <a:rPr lang="en-US" sz="3199" dirty="0">
                <a:solidFill>
                  <a:srgbClr val="000000"/>
                </a:solidFill>
                <a:ea typeface="Noto Sans T Chinese Bold"/>
              </a:rPr>
              <a:t>發行日期：</a:t>
            </a:r>
            <a:r>
              <a:rPr lang="en-US" sz="3199" dirty="0">
                <a:solidFill>
                  <a:srgbClr val="000000"/>
                </a:solidFill>
                <a:latin typeface="Noto Sans T Chinese"/>
              </a:rPr>
              <a:t>2017年/11月</a:t>
            </a:r>
          </a:p>
          <a:p>
            <a:pPr>
              <a:lnSpc>
                <a:spcPts val="5471"/>
              </a:lnSpc>
            </a:pPr>
            <a:r>
              <a:rPr lang="en-US" sz="3199" dirty="0" err="1">
                <a:solidFill>
                  <a:srgbClr val="000000"/>
                </a:solidFill>
                <a:ea typeface="Noto Sans T Chinese Bold"/>
              </a:rPr>
              <a:t>修改歷史：</a:t>
            </a:r>
            <a:r>
              <a:rPr lang="en-US" sz="3199" dirty="0" err="1">
                <a:solidFill>
                  <a:srgbClr val="000000"/>
                </a:solidFill>
                <a:ea typeface="Noto Sans T Chinese"/>
              </a:rPr>
              <a:t>歷經了四次修訂</a:t>
            </a:r>
            <a:endParaRPr lang="en-US" sz="3199" dirty="0">
              <a:solidFill>
                <a:srgbClr val="000000"/>
              </a:solidFill>
              <a:ea typeface="Noto Sans T Chinese"/>
            </a:endParaRPr>
          </a:p>
        </p:txBody>
      </p:sp>
      <p:sp>
        <p:nvSpPr>
          <p:cNvPr id="36" name="TextBox 36"/>
          <p:cNvSpPr txBox="1"/>
          <p:nvPr/>
        </p:nvSpPr>
        <p:spPr>
          <a:xfrm>
            <a:off x="17814142" y="9759066"/>
            <a:ext cx="164068"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uce"/>
              </a:rPr>
              <a:t>2</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2000" fill="hold"/>
                                        <p:tgtEl>
                                          <p:spTgt spid="37"/>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Appendix</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94735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1561794" y="4467520"/>
            <a:ext cx="4228330" cy="5613204"/>
            <a:chOff x="0" y="0"/>
            <a:chExt cx="1113634" cy="1478375"/>
          </a:xfrm>
        </p:grpSpPr>
        <p:sp>
          <p:nvSpPr>
            <p:cNvPr id="31" name="Freeform 31"/>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409394" y="4315120"/>
            <a:ext cx="4228330" cy="5613204"/>
            <a:chOff x="0" y="0"/>
            <a:chExt cx="1113634" cy="1478375"/>
          </a:xfrm>
        </p:grpSpPr>
        <p:sp>
          <p:nvSpPr>
            <p:cNvPr id="34" name="Freeform 34"/>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7183696" y="4467520"/>
            <a:ext cx="4228330" cy="5613204"/>
            <a:chOff x="0" y="0"/>
            <a:chExt cx="1113634" cy="1478375"/>
          </a:xfrm>
        </p:grpSpPr>
        <p:sp>
          <p:nvSpPr>
            <p:cNvPr id="37" name="Freeform 37"/>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7031296" y="4315120"/>
            <a:ext cx="4228330" cy="5613204"/>
            <a:chOff x="0" y="0"/>
            <a:chExt cx="1113634" cy="1478375"/>
          </a:xfrm>
        </p:grpSpPr>
        <p:sp>
          <p:nvSpPr>
            <p:cNvPr id="40" name="Freeform 40"/>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2" name="Group 42"/>
          <p:cNvGrpSpPr/>
          <p:nvPr/>
        </p:nvGrpSpPr>
        <p:grpSpPr>
          <a:xfrm>
            <a:off x="12802676" y="4467520"/>
            <a:ext cx="4228330" cy="5613204"/>
            <a:chOff x="0" y="0"/>
            <a:chExt cx="1113634" cy="1478375"/>
          </a:xfrm>
        </p:grpSpPr>
        <p:sp>
          <p:nvSpPr>
            <p:cNvPr id="43" name="Freeform 43"/>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44" name="TextBox 4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a:off x="12650276" y="4315120"/>
            <a:ext cx="4228330" cy="5613204"/>
            <a:chOff x="0" y="0"/>
            <a:chExt cx="1113634" cy="1478375"/>
          </a:xfrm>
        </p:grpSpPr>
        <p:sp>
          <p:nvSpPr>
            <p:cNvPr id="46" name="Freeform 46"/>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7" name="TextBox 4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8" name="Group 48"/>
          <p:cNvGrpSpPr/>
          <p:nvPr/>
        </p:nvGrpSpPr>
        <p:grpSpPr>
          <a:xfrm>
            <a:off x="2478755" y="3102646"/>
            <a:ext cx="2089610" cy="20896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51" name="Group 51"/>
          <p:cNvGrpSpPr/>
          <p:nvPr/>
        </p:nvGrpSpPr>
        <p:grpSpPr>
          <a:xfrm>
            <a:off x="8099195" y="3120001"/>
            <a:ext cx="2089610" cy="2089610"/>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54" name="Group 54"/>
          <p:cNvGrpSpPr/>
          <p:nvPr/>
        </p:nvGrpSpPr>
        <p:grpSpPr>
          <a:xfrm>
            <a:off x="13872036" y="3120001"/>
            <a:ext cx="2089610" cy="208961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6" name="TextBox 5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7" name="Freeform 57"/>
          <p:cNvSpPr/>
          <p:nvPr/>
        </p:nvSpPr>
        <p:spPr>
          <a:xfrm>
            <a:off x="2698432" y="3293745"/>
            <a:ext cx="1707833" cy="1707833"/>
          </a:xfrm>
          <a:custGeom>
            <a:avLst/>
            <a:gdLst/>
            <a:ahLst/>
            <a:cxnLst/>
            <a:rect l="l" t="t" r="r" b="b"/>
            <a:pathLst>
              <a:path w="1707833" h="1707833">
                <a:moveTo>
                  <a:pt x="0" y="0"/>
                </a:moveTo>
                <a:lnTo>
                  <a:pt x="1707833" y="0"/>
                </a:lnTo>
                <a:lnTo>
                  <a:pt x="1707833" y="1707833"/>
                </a:lnTo>
                <a:lnTo>
                  <a:pt x="0" y="170783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58" name="Freeform 58"/>
          <p:cNvSpPr/>
          <p:nvPr/>
        </p:nvSpPr>
        <p:spPr>
          <a:xfrm>
            <a:off x="8293418" y="3310890"/>
            <a:ext cx="1707833" cy="1707833"/>
          </a:xfrm>
          <a:custGeom>
            <a:avLst/>
            <a:gdLst/>
            <a:ahLst/>
            <a:cxnLst/>
            <a:rect l="l" t="t" r="r" b="b"/>
            <a:pathLst>
              <a:path w="1707833" h="1707833">
                <a:moveTo>
                  <a:pt x="0" y="0"/>
                </a:moveTo>
                <a:lnTo>
                  <a:pt x="1707832" y="0"/>
                </a:lnTo>
                <a:lnTo>
                  <a:pt x="1707832" y="1707833"/>
                </a:lnTo>
                <a:lnTo>
                  <a:pt x="0" y="17078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59" name="Freeform 59"/>
          <p:cNvSpPr/>
          <p:nvPr/>
        </p:nvSpPr>
        <p:spPr>
          <a:xfrm>
            <a:off x="14062710" y="3310890"/>
            <a:ext cx="1707832" cy="1707833"/>
          </a:xfrm>
          <a:custGeom>
            <a:avLst/>
            <a:gdLst/>
            <a:ahLst/>
            <a:cxnLst/>
            <a:rect l="l" t="t" r="r" b="b"/>
            <a:pathLst>
              <a:path w="1707832" h="1707833">
                <a:moveTo>
                  <a:pt x="0" y="0"/>
                </a:moveTo>
                <a:lnTo>
                  <a:pt x="1707833" y="0"/>
                </a:lnTo>
                <a:lnTo>
                  <a:pt x="1707833" y="1707833"/>
                </a:lnTo>
                <a:lnTo>
                  <a:pt x="0" y="170783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60" name="TextBox 6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61" name="TextBox 61"/>
          <p:cNvSpPr txBox="1"/>
          <p:nvPr/>
        </p:nvSpPr>
        <p:spPr>
          <a:xfrm>
            <a:off x="294271" y="2203482"/>
            <a:ext cx="3443454"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內容附錄</a:t>
            </a:r>
            <a:r>
              <a:rPr lang="en-US" sz="4499" dirty="0">
                <a:solidFill>
                  <a:srgbClr val="000000"/>
                </a:solidFill>
                <a:latin typeface="Noto Sans T Chinese Bold"/>
              </a:rPr>
              <a:t> -</a:t>
            </a:r>
          </a:p>
        </p:txBody>
      </p:sp>
      <p:sp>
        <p:nvSpPr>
          <p:cNvPr id="62" name="TextBox 62"/>
          <p:cNvSpPr txBox="1"/>
          <p:nvPr/>
        </p:nvSpPr>
        <p:spPr>
          <a:xfrm>
            <a:off x="1714802" y="6268581"/>
            <a:ext cx="3675959" cy="2454276"/>
          </a:xfrm>
          <a:prstGeom prst="rect">
            <a:avLst/>
          </a:prstGeom>
        </p:spPr>
        <p:txBody>
          <a:bodyPr lIns="0" tIns="0" rIns="0" bIns="0" rtlCol="0" anchor="t">
            <a:spAutoFit/>
          </a:bodyPr>
          <a:lstStyle/>
          <a:p>
            <a:pPr algn="just">
              <a:lnSpc>
                <a:spcPts val="4899"/>
              </a:lnSpc>
              <a:spcBef>
                <a:spcPct val="0"/>
              </a:spcBef>
            </a:pPr>
            <a:r>
              <a:rPr lang="en-US" sz="3499">
                <a:solidFill>
                  <a:srgbClr val="000000"/>
                </a:solidFill>
                <a:ea typeface="Open Sauce"/>
              </a:rPr>
              <a:t>探討過程集成和過程構造，包括介紹和過程構造及其使用。</a:t>
            </a:r>
          </a:p>
        </p:txBody>
      </p:sp>
      <p:sp>
        <p:nvSpPr>
          <p:cNvPr id="63" name="TextBox 63"/>
          <p:cNvSpPr txBox="1"/>
          <p:nvPr/>
        </p:nvSpPr>
        <p:spPr>
          <a:xfrm>
            <a:off x="7309798" y="6268581"/>
            <a:ext cx="3675959" cy="2454276"/>
          </a:xfrm>
          <a:prstGeom prst="rect">
            <a:avLst/>
          </a:prstGeom>
        </p:spPr>
        <p:txBody>
          <a:bodyPr lIns="0" tIns="0" rIns="0" bIns="0" rtlCol="0" anchor="t">
            <a:spAutoFit/>
          </a:bodyPr>
          <a:lstStyle/>
          <a:p>
            <a:pPr algn="just">
              <a:lnSpc>
                <a:spcPts val="4899"/>
              </a:lnSpc>
            </a:pPr>
            <a:r>
              <a:rPr lang="en-US" sz="3499">
                <a:solidFill>
                  <a:srgbClr val="000000"/>
                </a:solidFill>
                <a:ea typeface="Open Sauce"/>
              </a:rPr>
              <a:t>這個附錄提供了關於過程視圖的額外信息。</a:t>
            </a:r>
          </a:p>
          <a:p>
            <a:pPr algn="just">
              <a:lnSpc>
                <a:spcPts val="4899"/>
              </a:lnSpc>
              <a:spcBef>
                <a:spcPct val="0"/>
              </a:spcBef>
            </a:pPr>
            <a:endParaRPr lang="en-US" sz="3499">
              <a:solidFill>
                <a:srgbClr val="000000"/>
              </a:solidFill>
              <a:ea typeface="Open Sauce"/>
            </a:endParaRPr>
          </a:p>
        </p:txBody>
      </p:sp>
      <p:sp>
        <p:nvSpPr>
          <p:cNvPr id="64" name="TextBox 64"/>
          <p:cNvSpPr txBox="1"/>
          <p:nvPr/>
        </p:nvSpPr>
        <p:spPr>
          <a:xfrm>
            <a:off x="12955076" y="6188173"/>
            <a:ext cx="3675959" cy="4311651"/>
          </a:xfrm>
          <a:prstGeom prst="rect">
            <a:avLst/>
          </a:prstGeom>
        </p:spPr>
        <p:txBody>
          <a:bodyPr lIns="0" tIns="0" rIns="0" bIns="0" rtlCol="0" anchor="t">
            <a:spAutoFit/>
          </a:bodyPr>
          <a:lstStyle/>
          <a:p>
            <a:pPr algn="just">
              <a:lnSpc>
                <a:spcPts val="4899"/>
              </a:lnSpc>
            </a:pPr>
            <a:r>
              <a:rPr lang="en-US" sz="3499">
                <a:solidFill>
                  <a:srgbClr val="000000"/>
                </a:solidFill>
                <a:ea typeface="Open Sauce"/>
              </a:rPr>
              <a:t>描述了在創建和評估軟件系統架構中使用的一些模型。它指出了在軟件系統架構中使用的各種模型。</a:t>
            </a:r>
          </a:p>
          <a:p>
            <a:pPr algn="just">
              <a:lnSpc>
                <a:spcPts val="4899"/>
              </a:lnSpc>
              <a:spcBef>
                <a:spcPct val="0"/>
              </a:spcBef>
            </a:pPr>
            <a:endParaRPr lang="en-US" sz="3499">
              <a:solidFill>
                <a:srgbClr val="000000"/>
              </a:solidFill>
              <a:ea typeface="Open Sauce"/>
            </a:endParaRPr>
          </a:p>
        </p:txBody>
      </p:sp>
      <p:sp>
        <p:nvSpPr>
          <p:cNvPr id="65" name="TextBox 65"/>
          <p:cNvSpPr txBox="1"/>
          <p:nvPr/>
        </p:nvSpPr>
        <p:spPr>
          <a:xfrm>
            <a:off x="1600768"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｜附錄D｜</a:t>
            </a:r>
          </a:p>
        </p:txBody>
      </p:sp>
      <p:sp>
        <p:nvSpPr>
          <p:cNvPr id="66" name="TextBox 66"/>
          <p:cNvSpPr txBox="1"/>
          <p:nvPr/>
        </p:nvSpPr>
        <p:spPr>
          <a:xfrm>
            <a:off x="7306020" y="5446255"/>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｜附錄E｜</a:t>
            </a:r>
          </a:p>
        </p:txBody>
      </p:sp>
      <p:sp>
        <p:nvSpPr>
          <p:cNvPr id="67" name="TextBox 67"/>
          <p:cNvSpPr txBox="1"/>
          <p:nvPr/>
        </p:nvSpPr>
        <p:spPr>
          <a:xfrm>
            <a:off x="13078901"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｜附錄F｜</a:t>
            </a:r>
          </a:p>
        </p:txBody>
      </p:sp>
      <p:sp>
        <p:nvSpPr>
          <p:cNvPr id="68" name="文字方塊 67">
            <a:extLst>
              <a:ext uri="{FF2B5EF4-FFF2-40B4-BE49-F238E27FC236}">
                <a16:creationId xmlns:a16="http://schemas.microsoft.com/office/drawing/2014/main" id="{0F2572C8-48B7-2DE6-2710-8CD1A0D083FC}"/>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29</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22517282" cy="10189489"/>
            <a:chOff x="0" y="0"/>
            <a:chExt cx="30023043" cy="13585985"/>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0" name="Freeform 10"/>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1" name="Freeform 11"/>
            <p:cNvSpPr/>
            <p:nvPr/>
          </p:nvSpPr>
          <p:spPr>
            <a:xfrm flipH="1">
              <a:off x="1183027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22" name="TextBox 22"/>
            <p:cNvSpPr txBox="1"/>
            <p:nvPr/>
          </p:nvSpPr>
          <p:spPr>
            <a:xfrm>
              <a:off x="13843143"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Appendix</a:t>
              </a:r>
            </a:p>
          </p:txBody>
        </p:sp>
        <p:sp>
          <p:nvSpPr>
            <p:cNvPr id="23" name="Freeform 23"/>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grpSp>
        <p:nvGrpSpPr>
          <p:cNvPr id="24" name="Group 24"/>
          <p:cNvGrpSpPr>
            <a:grpSpLocks noChangeAspect="1"/>
          </p:cNvGrpSpPr>
          <p:nvPr/>
        </p:nvGrpSpPr>
        <p:grpSpPr>
          <a:xfrm>
            <a:off x="294271"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0"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9378300"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0" name="Group 30"/>
          <p:cNvGrpSpPr/>
          <p:nvPr/>
        </p:nvGrpSpPr>
        <p:grpSpPr>
          <a:xfrm>
            <a:off x="1561794" y="4467520"/>
            <a:ext cx="4228330" cy="5613204"/>
            <a:chOff x="0" y="0"/>
            <a:chExt cx="1113634" cy="1478375"/>
          </a:xfrm>
        </p:grpSpPr>
        <p:sp>
          <p:nvSpPr>
            <p:cNvPr id="31" name="Freeform 31"/>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409394" y="4315120"/>
            <a:ext cx="4228330" cy="5613204"/>
            <a:chOff x="0" y="0"/>
            <a:chExt cx="1113634" cy="1478375"/>
          </a:xfrm>
        </p:grpSpPr>
        <p:sp>
          <p:nvSpPr>
            <p:cNvPr id="34" name="Freeform 34"/>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7183696" y="4467520"/>
            <a:ext cx="4228330" cy="5613204"/>
            <a:chOff x="0" y="0"/>
            <a:chExt cx="1113634" cy="1478375"/>
          </a:xfrm>
        </p:grpSpPr>
        <p:sp>
          <p:nvSpPr>
            <p:cNvPr id="37" name="Freeform 37"/>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7031296" y="4315120"/>
            <a:ext cx="4228330" cy="5613204"/>
            <a:chOff x="0" y="0"/>
            <a:chExt cx="1113634" cy="1478375"/>
          </a:xfrm>
        </p:grpSpPr>
        <p:sp>
          <p:nvSpPr>
            <p:cNvPr id="40" name="Freeform 40"/>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1" name="TextBox 4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2" name="Group 42"/>
          <p:cNvGrpSpPr/>
          <p:nvPr/>
        </p:nvGrpSpPr>
        <p:grpSpPr>
          <a:xfrm>
            <a:off x="12802676" y="4467520"/>
            <a:ext cx="4228330" cy="5613204"/>
            <a:chOff x="0" y="0"/>
            <a:chExt cx="1113634" cy="1478375"/>
          </a:xfrm>
        </p:grpSpPr>
        <p:sp>
          <p:nvSpPr>
            <p:cNvPr id="43" name="Freeform 43"/>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969799"/>
            </a:solidFill>
          </p:spPr>
          <p:txBody>
            <a:bodyPr/>
            <a:lstStyle/>
            <a:p>
              <a:endParaRPr lang="zh-TW" altLang="en-US"/>
            </a:p>
          </p:txBody>
        </p:sp>
        <p:sp>
          <p:nvSpPr>
            <p:cNvPr id="44" name="TextBox 4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a:off x="12650276" y="4315120"/>
            <a:ext cx="4228330" cy="5613204"/>
            <a:chOff x="0" y="0"/>
            <a:chExt cx="1113634" cy="1478375"/>
          </a:xfrm>
        </p:grpSpPr>
        <p:sp>
          <p:nvSpPr>
            <p:cNvPr id="46" name="Freeform 46"/>
            <p:cNvSpPr/>
            <p:nvPr/>
          </p:nvSpPr>
          <p:spPr>
            <a:xfrm>
              <a:off x="0" y="0"/>
              <a:ext cx="1113634" cy="1478375"/>
            </a:xfrm>
            <a:custGeom>
              <a:avLst/>
              <a:gdLst/>
              <a:ahLst/>
              <a:cxnLst/>
              <a:rect l="l" t="t" r="r" b="b"/>
              <a:pathLst>
                <a:path w="1113634" h="1478375">
                  <a:moveTo>
                    <a:pt x="93379" y="0"/>
                  </a:moveTo>
                  <a:lnTo>
                    <a:pt x="1020255" y="0"/>
                  </a:lnTo>
                  <a:cubicBezTo>
                    <a:pt x="1071827" y="0"/>
                    <a:pt x="1113634" y="41807"/>
                    <a:pt x="1113634" y="93379"/>
                  </a:cubicBezTo>
                  <a:lnTo>
                    <a:pt x="1113634" y="1384996"/>
                  </a:lnTo>
                  <a:cubicBezTo>
                    <a:pt x="1113634" y="1436567"/>
                    <a:pt x="1071827" y="1478375"/>
                    <a:pt x="1020255" y="1478375"/>
                  </a:cubicBezTo>
                  <a:lnTo>
                    <a:pt x="93379" y="1478375"/>
                  </a:lnTo>
                  <a:cubicBezTo>
                    <a:pt x="41807" y="1478375"/>
                    <a:pt x="0" y="1436567"/>
                    <a:pt x="0" y="1384996"/>
                  </a:cubicBezTo>
                  <a:lnTo>
                    <a:pt x="0" y="93379"/>
                  </a:lnTo>
                  <a:cubicBezTo>
                    <a:pt x="0" y="41807"/>
                    <a:pt x="41807" y="0"/>
                    <a:pt x="93379" y="0"/>
                  </a:cubicBezTo>
                  <a:close/>
                </a:path>
              </a:pathLst>
            </a:custGeom>
            <a:solidFill>
              <a:srgbClr val="C4C5C6"/>
            </a:solidFill>
          </p:spPr>
          <p:txBody>
            <a:bodyPr/>
            <a:lstStyle/>
            <a:p>
              <a:endParaRPr lang="zh-TW" altLang="en-US"/>
            </a:p>
          </p:txBody>
        </p:sp>
        <p:sp>
          <p:nvSpPr>
            <p:cNvPr id="47" name="TextBox 4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8" name="Group 48"/>
          <p:cNvGrpSpPr/>
          <p:nvPr/>
        </p:nvGrpSpPr>
        <p:grpSpPr>
          <a:xfrm>
            <a:off x="2478755" y="3102646"/>
            <a:ext cx="2089610" cy="2089610"/>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0" name="TextBox 5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51" name="Group 51"/>
          <p:cNvGrpSpPr/>
          <p:nvPr/>
        </p:nvGrpSpPr>
        <p:grpSpPr>
          <a:xfrm>
            <a:off x="8099195" y="3120001"/>
            <a:ext cx="2089610" cy="2089610"/>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3" name="TextBox 5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54" name="Group 54"/>
          <p:cNvGrpSpPr/>
          <p:nvPr/>
        </p:nvGrpSpPr>
        <p:grpSpPr>
          <a:xfrm>
            <a:off x="13872036" y="3120001"/>
            <a:ext cx="2089610" cy="2089610"/>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zh-TW" altLang="en-US"/>
            </a:p>
          </p:txBody>
        </p:sp>
        <p:sp>
          <p:nvSpPr>
            <p:cNvPr id="56" name="TextBox 5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57" name="Freeform 57"/>
          <p:cNvSpPr/>
          <p:nvPr/>
        </p:nvSpPr>
        <p:spPr>
          <a:xfrm>
            <a:off x="2698432" y="3293745"/>
            <a:ext cx="1707833" cy="1707833"/>
          </a:xfrm>
          <a:custGeom>
            <a:avLst/>
            <a:gdLst/>
            <a:ahLst/>
            <a:cxnLst/>
            <a:rect l="l" t="t" r="r" b="b"/>
            <a:pathLst>
              <a:path w="1707833" h="1707833">
                <a:moveTo>
                  <a:pt x="0" y="0"/>
                </a:moveTo>
                <a:lnTo>
                  <a:pt x="1707833" y="0"/>
                </a:lnTo>
                <a:lnTo>
                  <a:pt x="1707833" y="1707833"/>
                </a:lnTo>
                <a:lnTo>
                  <a:pt x="0" y="170783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58" name="Freeform 58"/>
          <p:cNvSpPr/>
          <p:nvPr/>
        </p:nvSpPr>
        <p:spPr>
          <a:xfrm>
            <a:off x="8293418" y="3310890"/>
            <a:ext cx="1707833" cy="1707833"/>
          </a:xfrm>
          <a:custGeom>
            <a:avLst/>
            <a:gdLst/>
            <a:ahLst/>
            <a:cxnLst/>
            <a:rect l="l" t="t" r="r" b="b"/>
            <a:pathLst>
              <a:path w="1707833" h="1707833">
                <a:moveTo>
                  <a:pt x="0" y="0"/>
                </a:moveTo>
                <a:lnTo>
                  <a:pt x="1707832" y="0"/>
                </a:lnTo>
                <a:lnTo>
                  <a:pt x="1707832" y="1707833"/>
                </a:lnTo>
                <a:lnTo>
                  <a:pt x="0" y="17078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59" name="Freeform 59"/>
          <p:cNvSpPr/>
          <p:nvPr/>
        </p:nvSpPr>
        <p:spPr>
          <a:xfrm>
            <a:off x="14062710" y="3310890"/>
            <a:ext cx="1707832" cy="1707833"/>
          </a:xfrm>
          <a:custGeom>
            <a:avLst/>
            <a:gdLst/>
            <a:ahLst/>
            <a:cxnLst/>
            <a:rect l="l" t="t" r="r" b="b"/>
            <a:pathLst>
              <a:path w="1707832" h="1707833">
                <a:moveTo>
                  <a:pt x="0" y="0"/>
                </a:moveTo>
                <a:lnTo>
                  <a:pt x="1707833" y="0"/>
                </a:lnTo>
                <a:lnTo>
                  <a:pt x="1707833" y="1707833"/>
                </a:lnTo>
                <a:lnTo>
                  <a:pt x="0" y="170783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60" name="TextBox 6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61" name="TextBox 61"/>
          <p:cNvSpPr txBox="1"/>
          <p:nvPr/>
        </p:nvSpPr>
        <p:spPr>
          <a:xfrm>
            <a:off x="294270" y="2203482"/>
            <a:ext cx="367381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內容附錄</a:t>
            </a:r>
            <a:r>
              <a:rPr lang="en-US" sz="4499" dirty="0">
                <a:solidFill>
                  <a:srgbClr val="000000"/>
                </a:solidFill>
                <a:latin typeface="Noto Sans T Chinese Bold"/>
              </a:rPr>
              <a:t> -</a:t>
            </a:r>
          </a:p>
        </p:txBody>
      </p:sp>
      <p:sp>
        <p:nvSpPr>
          <p:cNvPr id="62" name="TextBox 62"/>
          <p:cNvSpPr txBox="1"/>
          <p:nvPr/>
        </p:nvSpPr>
        <p:spPr>
          <a:xfrm>
            <a:off x="1714802" y="6268581"/>
            <a:ext cx="3675959" cy="3692526"/>
          </a:xfrm>
          <a:prstGeom prst="rect">
            <a:avLst/>
          </a:prstGeom>
        </p:spPr>
        <p:txBody>
          <a:bodyPr lIns="0" tIns="0" rIns="0" bIns="0" rtlCol="0" anchor="t">
            <a:spAutoFit/>
          </a:bodyPr>
          <a:lstStyle/>
          <a:p>
            <a:pPr algn="just">
              <a:lnSpc>
                <a:spcPts val="4899"/>
              </a:lnSpc>
            </a:pPr>
            <a:r>
              <a:rPr lang="en-US" sz="3499">
                <a:solidFill>
                  <a:srgbClr val="000000"/>
                </a:solidFill>
                <a:ea typeface="Open Sauce"/>
              </a:rPr>
              <a:t>如何將軟體生命週期過程應用於系統的信息。討論系統的特性和類型，以及如何應用。</a:t>
            </a:r>
          </a:p>
          <a:p>
            <a:pPr algn="just">
              <a:lnSpc>
                <a:spcPts val="4899"/>
              </a:lnSpc>
              <a:spcBef>
                <a:spcPct val="0"/>
              </a:spcBef>
            </a:pPr>
            <a:endParaRPr lang="en-US" sz="3499">
              <a:solidFill>
                <a:srgbClr val="000000"/>
              </a:solidFill>
              <a:ea typeface="Open Sauce"/>
            </a:endParaRPr>
          </a:p>
        </p:txBody>
      </p:sp>
      <p:sp>
        <p:nvSpPr>
          <p:cNvPr id="63" name="TextBox 63"/>
          <p:cNvSpPr txBox="1"/>
          <p:nvPr/>
        </p:nvSpPr>
        <p:spPr>
          <a:xfrm>
            <a:off x="7309798" y="6268581"/>
            <a:ext cx="3675959" cy="4930776"/>
          </a:xfrm>
          <a:prstGeom prst="rect">
            <a:avLst/>
          </a:prstGeom>
        </p:spPr>
        <p:txBody>
          <a:bodyPr lIns="0" tIns="0" rIns="0" bIns="0" rtlCol="0" anchor="t">
            <a:spAutoFit/>
          </a:bodyPr>
          <a:lstStyle/>
          <a:p>
            <a:pPr algn="just">
              <a:lnSpc>
                <a:spcPts val="4899"/>
              </a:lnSpc>
            </a:pPr>
            <a:r>
              <a:rPr lang="en-US" sz="3499">
                <a:solidFill>
                  <a:srgbClr val="000000"/>
                </a:solidFill>
                <a:ea typeface="Open Sauce"/>
              </a:rPr>
              <a:t>適用於常用敏捷技術的過程要求的解釋。敏捷項目使用的生命週期模型，這些模型通常是高度增量和演進的。</a:t>
            </a:r>
          </a:p>
          <a:p>
            <a:pPr algn="just">
              <a:lnSpc>
                <a:spcPts val="4899"/>
              </a:lnSpc>
            </a:pPr>
            <a:endParaRPr lang="en-US" sz="3499">
              <a:solidFill>
                <a:srgbClr val="000000"/>
              </a:solidFill>
              <a:ea typeface="Open Sauce"/>
            </a:endParaRPr>
          </a:p>
          <a:p>
            <a:pPr algn="just">
              <a:lnSpc>
                <a:spcPts val="4899"/>
              </a:lnSpc>
              <a:spcBef>
                <a:spcPct val="0"/>
              </a:spcBef>
            </a:pPr>
            <a:endParaRPr lang="en-US" sz="3499">
              <a:solidFill>
                <a:srgbClr val="000000"/>
              </a:solidFill>
              <a:ea typeface="Open Sauce"/>
            </a:endParaRPr>
          </a:p>
        </p:txBody>
      </p:sp>
      <p:sp>
        <p:nvSpPr>
          <p:cNvPr id="64" name="TextBox 64"/>
          <p:cNvSpPr txBox="1"/>
          <p:nvPr/>
        </p:nvSpPr>
        <p:spPr>
          <a:xfrm>
            <a:off x="12955076" y="6188173"/>
            <a:ext cx="3675959" cy="3692526"/>
          </a:xfrm>
          <a:prstGeom prst="rect">
            <a:avLst/>
          </a:prstGeom>
        </p:spPr>
        <p:txBody>
          <a:bodyPr lIns="0" tIns="0" rIns="0" bIns="0" rtlCol="0" anchor="t">
            <a:spAutoFit/>
          </a:bodyPr>
          <a:lstStyle/>
          <a:p>
            <a:pPr algn="just">
              <a:lnSpc>
                <a:spcPts val="4899"/>
              </a:lnSpc>
            </a:pPr>
            <a:r>
              <a:rPr lang="en-US" sz="3499">
                <a:solidFill>
                  <a:srgbClr val="000000"/>
                </a:solidFill>
                <a:ea typeface="Open Sauce"/>
              </a:rPr>
              <a:t>提供了過程的交叉參考，顯示了兩個版本之間的主要過程一致性。</a:t>
            </a:r>
          </a:p>
          <a:p>
            <a:pPr algn="just">
              <a:lnSpc>
                <a:spcPts val="4899"/>
              </a:lnSpc>
            </a:pPr>
            <a:endParaRPr lang="en-US" sz="3499">
              <a:solidFill>
                <a:srgbClr val="000000"/>
              </a:solidFill>
              <a:ea typeface="Open Sauce"/>
            </a:endParaRPr>
          </a:p>
          <a:p>
            <a:pPr algn="just">
              <a:lnSpc>
                <a:spcPts val="4899"/>
              </a:lnSpc>
              <a:spcBef>
                <a:spcPct val="0"/>
              </a:spcBef>
            </a:pPr>
            <a:endParaRPr lang="en-US" sz="3499">
              <a:solidFill>
                <a:srgbClr val="000000"/>
              </a:solidFill>
              <a:ea typeface="Open Sauce"/>
            </a:endParaRPr>
          </a:p>
        </p:txBody>
      </p:sp>
      <p:sp>
        <p:nvSpPr>
          <p:cNvPr id="65" name="TextBox 65"/>
          <p:cNvSpPr txBox="1"/>
          <p:nvPr/>
        </p:nvSpPr>
        <p:spPr>
          <a:xfrm>
            <a:off x="1600768"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｜附錄G｜</a:t>
            </a:r>
          </a:p>
        </p:txBody>
      </p:sp>
      <p:sp>
        <p:nvSpPr>
          <p:cNvPr id="66" name="TextBox 66"/>
          <p:cNvSpPr txBox="1"/>
          <p:nvPr/>
        </p:nvSpPr>
        <p:spPr>
          <a:xfrm>
            <a:off x="7306020" y="5446255"/>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｜附錄H｜</a:t>
            </a:r>
          </a:p>
        </p:txBody>
      </p:sp>
      <p:sp>
        <p:nvSpPr>
          <p:cNvPr id="67" name="TextBox 67"/>
          <p:cNvSpPr txBox="1"/>
          <p:nvPr/>
        </p:nvSpPr>
        <p:spPr>
          <a:xfrm>
            <a:off x="13078901" y="5398630"/>
            <a:ext cx="3675959" cy="646431"/>
          </a:xfrm>
          <a:prstGeom prst="rect">
            <a:avLst/>
          </a:prstGeom>
        </p:spPr>
        <p:txBody>
          <a:bodyPr lIns="0" tIns="0" rIns="0" bIns="0" rtlCol="0" anchor="t">
            <a:spAutoFit/>
          </a:bodyPr>
          <a:lstStyle/>
          <a:p>
            <a:pPr algn="ctr">
              <a:lnSpc>
                <a:spcPts val="5319"/>
              </a:lnSpc>
              <a:spcBef>
                <a:spcPct val="0"/>
              </a:spcBef>
            </a:pPr>
            <a:r>
              <a:rPr lang="en-US" sz="3799">
                <a:solidFill>
                  <a:srgbClr val="000000"/>
                </a:solidFill>
                <a:ea typeface="Open Sauce Bold"/>
              </a:rPr>
              <a:t>｜附錄I｜</a:t>
            </a:r>
          </a:p>
        </p:txBody>
      </p:sp>
      <p:sp>
        <p:nvSpPr>
          <p:cNvPr id="68" name="文字方塊 67">
            <a:extLst>
              <a:ext uri="{FF2B5EF4-FFF2-40B4-BE49-F238E27FC236}">
                <a16:creationId xmlns:a16="http://schemas.microsoft.com/office/drawing/2014/main" id="{176A3746-8289-0D12-27AB-12C441269D07}"/>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30</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a:off x="15191021"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6" name="Freeform 16"/>
          <p:cNvSpPr/>
          <p:nvPr/>
        </p:nvSpPr>
        <p:spPr>
          <a:xfrm>
            <a:off x="15746825"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Freeform 2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23" name="Group 23"/>
          <p:cNvGrpSpPr>
            <a:grpSpLocks noChangeAspect="1"/>
          </p:cNvGrpSpPr>
          <p:nvPr/>
        </p:nvGrpSpPr>
        <p:grpSpPr>
          <a:xfrm>
            <a:off x="284746" y="210003"/>
            <a:ext cx="715464" cy="715461"/>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1"/>
              <a:stretch>
                <a:fillRect l="-4471" r="-4471"/>
              </a:stretch>
            </a:blipFill>
          </p:spPr>
          <p:txBody>
            <a:bodyPr/>
            <a:lstStyle/>
            <a:p>
              <a:endParaRPr lang="zh-TW" altLang="en-US"/>
            </a:p>
          </p:txBody>
        </p:sp>
      </p:grpSp>
      <p:grpSp>
        <p:nvGrpSpPr>
          <p:cNvPr id="25" name="Group 25"/>
          <p:cNvGrpSpPr/>
          <p:nvPr/>
        </p:nvGrpSpPr>
        <p:grpSpPr>
          <a:xfrm>
            <a:off x="1600768" y="1336276"/>
            <a:ext cx="15658532" cy="571931"/>
            <a:chOff x="0" y="-9525"/>
            <a:chExt cx="12467294" cy="455371"/>
          </a:xfrm>
        </p:grpSpPr>
        <p:sp>
          <p:nvSpPr>
            <p:cNvPr id="26" name="Freeform 26">
              <a:hlinkClick r:id="rId22"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7" name="TextBox 27"/>
            <p:cNvSpPr txBox="1"/>
            <p:nvPr/>
          </p:nvSpPr>
          <p:spPr>
            <a:xfrm>
              <a:off x="0" y="-9525"/>
              <a:ext cx="74566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8" name="Freeform 28"/>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0" name="TextBox 30"/>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SWEBOK KA</a:t>
            </a:r>
          </a:p>
        </p:txBody>
      </p:sp>
      <p:sp>
        <p:nvSpPr>
          <p:cNvPr id="32" name="TextBox 32"/>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33" name="TextBox 33"/>
          <p:cNvSpPr txBox="1"/>
          <p:nvPr/>
        </p:nvSpPr>
        <p:spPr>
          <a:xfrm>
            <a:off x="294271" y="2203482"/>
            <a:ext cx="9294852" cy="899164"/>
          </a:xfrm>
          <a:prstGeom prst="rect">
            <a:avLst/>
          </a:prstGeom>
        </p:spPr>
        <p:txBody>
          <a:bodyPr lIns="0" tIns="0" rIns="0" bIns="0" rtlCol="0" anchor="t">
            <a:spAutoFit/>
          </a:bodyPr>
          <a:lstStyle/>
          <a:p>
            <a:pPr>
              <a:lnSpc>
                <a:spcPts val="7694"/>
              </a:lnSpc>
            </a:pPr>
            <a:r>
              <a:rPr lang="en-US" sz="4499">
                <a:solidFill>
                  <a:srgbClr val="000000"/>
                </a:solidFill>
                <a:latin typeface="Noto Sans T Chinese Bold"/>
              </a:rPr>
              <a:t>- 直接關聯 SWEBOK KA之內容簡介 -</a:t>
            </a:r>
          </a:p>
        </p:txBody>
      </p:sp>
      <p:sp>
        <p:nvSpPr>
          <p:cNvPr id="40" name="矩形: 圓角 39">
            <a:extLst>
              <a:ext uri="{FF2B5EF4-FFF2-40B4-BE49-F238E27FC236}">
                <a16:creationId xmlns:a16="http://schemas.microsoft.com/office/drawing/2014/main" id="{847129A3-E2B6-CE26-289F-F587312AE938}"/>
              </a:ext>
            </a:extLst>
          </p:cNvPr>
          <p:cNvSpPr/>
          <p:nvPr/>
        </p:nvSpPr>
        <p:spPr>
          <a:xfrm>
            <a:off x="158099" y="3293643"/>
            <a:ext cx="5709301" cy="6594639"/>
          </a:xfrm>
          <a:prstGeom prst="roundRect">
            <a:avLst>
              <a:gd name="adj" fmla="val 12489"/>
            </a:avLst>
          </a:prstGeom>
          <a:solidFill>
            <a:srgbClr val="005B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34"/>
          <p:cNvSpPr txBox="1"/>
          <p:nvPr/>
        </p:nvSpPr>
        <p:spPr>
          <a:xfrm>
            <a:off x="353198" y="3725049"/>
            <a:ext cx="5407297" cy="5731826"/>
          </a:xfrm>
          <a:prstGeom prst="rect">
            <a:avLst/>
          </a:prstGeom>
        </p:spPr>
        <p:txBody>
          <a:bodyPr wrap="square" lIns="0" tIns="0" rIns="0" bIns="0" rtlCol="0" anchor="t">
            <a:spAutoFit/>
          </a:bodyPr>
          <a:lstStyle/>
          <a:p>
            <a:pPr algn="just">
              <a:lnSpc>
                <a:spcPts val="4479"/>
              </a:lnSpc>
              <a:spcBef>
                <a:spcPct val="0"/>
              </a:spcBef>
            </a:pPr>
            <a:r>
              <a:rPr lang="en-US" sz="3199" dirty="0">
                <a:solidFill>
                  <a:schemeClr val="bg1"/>
                </a:solidFill>
                <a:ea typeface="Open Sauce"/>
              </a:rPr>
              <a:t>在這個知識領域中，軟體工程流程關注的是由軟體工程師所執行的工作活動，用於開發、維護和營運軟體，例如需求分析、設計、開發、測試、組態管理和其他軟體工程流程。此知識領域內容涵蓋軟體生命週期、軟體流程評估與改善、軟體度量，並描述可用於管理該領域內流程的工具。</a:t>
            </a:r>
          </a:p>
        </p:txBody>
      </p:sp>
      <p:pic>
        <p:nvPicPr>
          <p:cNvPr id="39" name="圖片 38" descr="一張含有 黑色, 黑暗 的圖片&#10;&#10;自動產生的描述">
            <a:extLst>
              <a:ext uri="{FF2B5EF4-FFF2-40B4-BE49-F238E27FC236}">
                <a16:creationId xmlns:a16="http://schemas.microsoft.com/office/drawing/2014/main" id="{3DE1F671-5DD7-E3A8-AC03-7A94FD12CD3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86795" y="3184669"/>
            <a:ext cx="12218855" cy="6505180"/>
          </a:xfrm>
          <a:prstGeom prst="rect">
            <a:avLst/>
          </a:prstGeom>
        </p:spPr>
      </p:pic>
      <p:sp>
        <p:nvSpPr>
          <p:cNvPr id="41" name="矩形 40">
            <a:extLst>
              <a:ext uri="{FF2B5EF4-FFF2-40B4-BE49-F238E27FC236}">
                <a16:creationId xmlns:a16="http://schemas.microsoft.com/office/drawing/2014/main" id="{64A5D0F8-A2FA-75CE-E2B5-8976AF523B68}"/>
              </a:ext>
            </a:extLst>
          </p:cNvPr>
          <p:cNvSpPr/>
          <p:nvPr/>
        </p:nvSpPr>
        <p:spPr>
          <a:xfrm>
            <a:off x="15002243" y="3320314"/>
            <a:ext cx="3075802" cy="50039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zh-TW" sz="1800" dirty="0">
                <a:solidFill>
                  <a:schemeClr val="tx1"/>
                </a:solidFill>
                <a:effectLst/>
                <a:latin typeface="Calibri" panose="020F0502020204030204" pitchFamily="34" charset="0"/>
                <a:ea typeface="微軟正黑體" panose="020B0604030504040204" pitchFamily="34" charset="-120"/>
                <a:cs typeface="Arial" panose="020B0604020202020204" pitchFamily="34" charset="0"/>
              </a:rPr>
              <a:t>圖出自</a:t>
            </a:r>
            <a:r>
              <a:rPr lang="en-US" altLang="zh-TW" sz="1800" dirty="0">
                <a:solidFill>
                  <a:schemeClr val="tx1"/>
                </a:solidFill>
                <a:effectLst/>
                <a:latin typeface="Calibri" panose="020F0502020204030204" pitchFamily="34" charset="0"/>
                <a:ea typeface="微軟正黑體" panose="020B0604030504040204" pitchFamily="34" charset="-120"/>
                <a:cs typeface="Arial" panose="020B0604020202020204" pitchFamily="34" charset="0"/>
              </a:rPr>
              <a:t> SWEBOK V3 8-2 p.149</a:t>
            </a:r>
            <a:endParaRPr lang="zh-TW" altLang="en-US" dirty="0">
              <a:solidFill>
                <a:schemeClr val="tx1"/>
              </a:solidFill>
              <a:ea typeface="微軟正黑體" panose="020B0604030504040204" pitchFamily="34" charset="-120"/>
            </a:endParaRPr>
          </a:p>
        </p:txBody>
      </p:sp>
      <p:sp>
        <p:nvSpPr>
          <p:cNvPr id="42" name="文字方塊 41">
            <a:extLst>
              <a:ext uri="{FF2B5EF4-FFF2-40B4-BE49-F238E27FC236}">
                <a16:creationId xmlns:a16="http://schemas.microsoft.com/office/drawing/2014/main" id="{0C6E2335-DB48-6556-2DE4-C038FE8E743C}"/>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1</a:t>
            </a:r>
            <a:endParaRPr lang="en-US" altLang="zh-TW" sz="1800" dirty="0">
              <a:solidFill>
                <a:srgbClr val="000000"/>
              </a:solidFill>
              <a:latin typeface="Open Sauce"/>
            </a:endParaRPr>
          </a:p>
        </p:txBody>
      </p:sp>
      <p:grpSp>
        <p:nvGrpSpPr>
          <p:cNvPr id="49" name="Group 61">
            <a:extLst>
              <a:ext uri="{FF2B5EF4-FFF2-40B4-BE49-F238E27FC236}">
                <a16:creationId xmlns:a16="http://schemas.microsoft.com/office/drawing/2014/main" id="{7C163622-DB9A-6ED1-CECE-C9699B898F5E}"/>
              </a:ext>
            </a:extLst>
          </p:cNvPr>
          <p:cNvGrpSpPr/>
          <p:nvPr/>
        </p:nvGrpSpPr>
        <p:grpSpPr>
          <a:xfrm>
            <a:off x="-1894024" y="-608099"/>
            <a:ext cx="22620424" cy="11923799"/>
            <a:chOff x="0" y="0"/>
            <a:chExt cx="4270891" cy="1514825"/>
          </a:xfrm>
        </p:grpSpPr>
        <p:sp>
          <p:nvSpPr>
            <p:cNvPr id="50" name="Freeform 62">
              <a:extLst>
                <a:ext uri="{FF2B5EF4-FFF2-40B4-BE49-F238E27FC236}">
                  <a16:creationId xmlns:a16="http://schemas.microsoft.com/office/drawing/2014/main" id="{FC6F97BD-0A66-11CB-AFBA-CFDD2665EDA1}"/>
                </a:ext>
              </a:extLst>
            </p:cNvPr>
            <p:cNvSpPr/>
            <p:nvPr/>
          </p:nvSpPr>
          <p:spPr>
            <a:xfrm>
              <a:off x="0" y="0"/>
              <a:ext cx="4270891" cy="1514824"/>
            </a:xfrm>
            <a:prstGeom prst="roundRect">
              <a:avLst/>
            </a:prstGeom>
            <a:solidFill>
              <a:srgbClr val="FFFFFF">
                <a:alpha val="85882"/>
              </a:srgbClr>
            </a:solidFill>
          </p:spPr>
          <p:txBody>
            <a:bodyPr/>
            <a:lstStyle/>
            <a:p>
              <a:endParaRPr lang="zh-TW" altLang="en-US"/>
            </a:p>
          </p:txBody>
        </p:sp>
        <p:sp>
          <p:nvSpPr>
            <p:cNvPr id="51" name="TextBox 63">
              <a:extLst>
                <a:ext uri="{FF2B5EF4-FFF2-40B4-BE49-F238E27FC236}">
                  <a16:creationId xmlns:a16="http://schemas.microsoft.com/office/drawing/2014/main" id="{5C335426-4324-1397-ECBE-0C24643F1004}"/>
                </a:ext>
              </a:extLst>
            </p:cNvPr>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52" name="群組 51">
            <a:extLst>
              <a:ext uri="{FF2B5EF4-FFF2-40B4-BE49-F238E27FC236}">
                <a16:creationId xmlns:a16="http://schemas.microsoft.com/office/drawing/2014/main" id="{00EACF2B-F87F-97DC-B9F0-85BF8A258728}"/>
              </a:ext>
            </a:extLst>
          </p:cNvPr>
          <p:cNvGrpSpPr/>
          <p:nvPr/>
        </p:nvGrpSpPr>
        <p:grpSpPr>
          <a:xfrm>
            <a:off x="1988262" y="4864177"/>
            <a:ext cx="14311477" cy="2260523"/>
            <a:chOff x="1896110" y="3230139"/>
            <a:chExt cx="14311477" cy="2260523"/>
          </a:xfrm>
        </p:grpSpPr>
        <p:grpSp>
          <p:nvGrpSpPr>
            <p:cNvPr id="53" name="群組 52">
              <a:extLst>
                <a:ext uri="{FF2B5EF4-FFF2-40B4-BE49-F238E27FC236}">
                  <a16:creationId xmlns:a16="http://schemas.microsoft.com/office/drawing/2014/main" id="{7D9477C4-D4D7-28D9-F6C3-CBF942293FB7}"/>
                </a:ext>
              </a:extLst>
            </p:cNvPr>
            <p:cNvGrpSpPr/>
            <p:nvPr/>
          </p:nvGrpSpPr>
          <p:grpSpPr>
            <a:xfrm>
              <a:off x="1896110" y="3230139"/>
              <a:ext cx="14311477" cy="2260523"/>
              <a:chOff x="710008" y="6095892"/>
              <a:chExt cx="17306488" cy="2260523"/>
            </a:xfrm>
          </p:grpSpPr>
          <p:sp>
            <p:nvSpPr>
              <p:cNvPr id="55" name="矩形: 圓角 54">
                <a:extLst>
                  <a:ext uri="{FF2B5EF4-FFF2-40B4-BE49-F238E27FC236}">
                    <a16:creationId xmlns:a16="http://schemas.microsoft.com/office/drawing/2014/main" id="{34E95DF5-FE10-923C-8686-841D12C8E407}"/>
                  </a:ext>
                </a:extLst>
              </p:cNvPr>
              <p:cNvSpPr/>
              <p:nvPr/>
            </p:nvSpPr>
            <p:spPr>
              <a:xfrm>
                <a:off x="862408" y="6248292"/>
                <a:ext cx="17154088" cy="2108123"/>
              </a:xfrm>
              <a:prstGeom prst="roundRect">
                <a:avLst>
                  <a:gd name="adj" fmla="val 31125"/>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83641368-2E77-1E8E-A071-8C1BBD1D6FB9}"/>
                  </a:ext>
                </a:extLst>
              </p:cNvPr>
              <p:cNvSpPr/>
              <p:nvPr/>
            </p:nvSpPr>
            <p:spPr>
              <a:xfrm>
                <a:off x="710008" y="6095892"/>
                <a:ext cx="17154088" cy="2108123"/>
              </a:xfrm>
              <a:prstGeom prst="roundRect">
                <a:avLst>
                  <a:gd name="adj" fmla="val 31125"/>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TextBox 33">
              <a:extLst>
                <a:ext uri="{FF2B5EF4-FFF2-40B4-BE49-F238E27FC236}">
                  <a16:creationId xmlns:a16="http://schemas.microsoft.com/office/drawing/2014/main" id="{50041E65-1AF5-0360-6BAF-22F4C8AB26EB}"/>
                </a:ext>
              </a:extLst>
            </p:cNvPr>
            <p:cNvSpPr txBox="1"/>
            <p:nvPr/>
          </p:nvSpPr>
          <p:spPr>
            <a:xfrm>
              <a:off x="2453606" y="3390961"/>
              <a:ext cx="13196484" cy="1692258"/>
            </a:xfrm>
            <a:prstGeom prst="rect">
              <a:avLst/>
            </a:prstGeom>
          </p:spPr>
          <p:txBody>
            <a:bodyPr wrap="square" lIns="0" tIns="0" rIns="0" bIns="0" rtlCol="0" anchor="t">
              <a:spAutoFit/>
            </a:bodyPr>
            <a:lstStyle/>
            <a:p>
              <a:pPr algn="just">
                <a:lnSpc>
                  <a:spcPts val="4479"/>
                </a:lnSpc>
              </a:pPr>
              <a:r>
                <a:rPr lang="en-US" sz="3199" b="1" dirty="0">
                  <a:solidFill>
                    <a:srgbClr val="000000"/>
                  </a:solidFill>
                  <a:latin typeface="Calibri" panose="020F0502020204030204" pitchFamily="34" charset="0"/>
                  <a:ea typeface="微軟正黑體" panose="020B0604030504040204" pitchFamily="34" charset="-120"/>
                </a:rPr>
                <a:t>SWEBOK- Software Engineering Process </a:t>
              </a:r>
              <a:r>
                <a:rPr lang="en-US" sz="3199" b="1" dirty="0" err="1">
                  <a:solidFill>
                    <a:srgbClr val="000000"/>
                  </a:solidFill>
                  <a:latin typeface="Calibri" panose="020F0502020204030204" pitchFamily="34" charset="0"/>
                  <a:ea typeface="微軟正黑體" panose="020B0604030504040204" pitchFamily="34" charset="-120"/>
                </a:rPr>
                <a:t>軟體工程流程</a:t>
              </a:r>
              <a:endParaRPr lang="en-US" sz="3199" b="1" dirty="0">
                <a:solidFill>
                  <a:srgbClr val="000000"/>
                </a:solidFill>
                <a:latin typeface="Calibri" panose="020F0502020204030204" pitchFamily="34" charset="0"/>
                <a:ea typeface="微軟正黑體" panose="020B0604030504040204" pitchFamily="34" charset="-120"/>
              </a:endParaRPr>
            </a:p>
            <a:p>
              <a:pPr algn="just">
                <a:lnSpc>
                  <a:spcPts val="4479"/>
                </a:lnSpc>
              </a:pPr>
              <a:r>
                <a:rPr lang="en-US" sz="3199" b="1" dirty="0">
                  <a:solidFill>
                    <a:srgbClr val="000000"/>
                  </a:solidFill>
                  <a:latin typeface="Calibri" panose="020F0502020204030204" pitchFamily="34" charset="0"/>
                  <a:ea typeface="微軟正黑體" panose="020B0604030504040204" pitchFamily="34" charset="-120"/>
                </a:rPr>
                <a:t>SWEBOK KA - Software Engineering Process 與 ISO/IEC/IEEE 12207 </a:t>
              </a:r>
              <a:r>
                <a:rPr lang="en-US" sz="3199" b="1" dirty="0" err="1">
                  <a:solidFill>
                    <a:srgbClr val="000000"/>
                  </a:solidFill>
                  <a:latin typeface="Calibri" panose="020F0502020204030204" pitchFamily="34" charset="0"/>
                  <a:ea typeface="微軟正黑體" panose="020B0604030504040204" pitchFamily="34" charset="-120"/>
                </a:rPr>
                <a:t>的關聯</a:t>
              </a:r>
              <a:r>
                <a:rPr lang="en-US" sz="3199" b="1" dirty="0">
                  <a:solidFill>
                    <a:srgbClr val="000000"/>
                  </a:solidFill>
                  <a:latin typeface="Calibri" panose="020F0502020204030204" pitchFamily="34" charset="0"/>
                  <a:ea typeface="微軟正黑體" panose="020B0604030504040204" pitchFamily="34" charset="-120"/>
                </a:rPr>
                <a:t>：</a:t>
              </a:r>
            </a:p>
            <a:p>
              <a:pPr algn="just">
                <a:lnSpc>
                  <a:spcPts val="4479"/>
                </a:lnSpc>
                <a:spcBef>
                  <a:spcPct val="0"/>
                </a:spcBef>
              </a:pPr>
              <a:r>
                <a:rPr lang="en-US" sz="3199" b="1" dirty="0" err="1">
                  <a:solidFill>
                    <a:srgbClr val="000000"/>
                  </a:solidFill>
                  <a:latin typeface="Calibri" panose="020F0502020204030204" pitchFamily="34" charset="0"/>
                  <a:ea typeface="微軟正黑體" panose="020B0604030504040204" pitchFamily="34" charset="-120"/>
                </a:rPr>
                <a:t>針對軟體工程流程提供可用於管理該領域內流程的工具</a:t>
              </a:r>
              <a:endParaRPr lang="en-US" sz="3199" b="1" dirty="0">
                <a:solidFill>
                  <a:srgbClr val="000000"/>
                </a:solidFill>
                <a:latin typeface="Calibri" panose="020F0502020204030204" pitchFamily="34" charset="0"/>
                <a:ea typeface="微軟正黑體" panose="020B0604030504040204" pitchFamily="34" charset="-120"/>
              </a:endParaRP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a:off x="15191021"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6" name="Freeform 16"/>
          <p:cNvSpPr/>
          <p:nvPr/>
        </p:nvSpPr>
        <p:spPr>
          <a:xfrm>
            <a:off x="15746825"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17" name="Group 17"/>
          <p:cNvGrpSpPr/>
          <p:nvPr/>
        </p:nvGrpSpPr>
        <p:grpSpPr>
          <a:xfrm>
            <a:off x="0" y="1116460"/>
            <a:ext cx="18288000" cy="9170540"/>
            <a:chOff x="0" y="0"/>
            <a:chExt cx="4862686" cy="2438400"/>
          </a:xfrm>
        </p:grpSpPr>
        <p:sp>
          <p:nvSpPr>
            <p:cNvPr id="18" name="Freeform 18"/>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0" name="AutoShape 20"/>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1" name="AutoShape 21"/>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Freeform 22"/>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23" name="Group 23"/>
          <p:cNvGrpSpPr>
            <a:grpSpLocks noChangeAspect="1"/>
          </p:cNvGrpSpPr>
          <p:nvPr/>
        </p:nvGrpSpPr>
        <p:grpSpPr>
          <a:xfrm>
            <a:off x="284746" y="210003"/>
            <a:ext cx="715464" cy="715461"/>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1"/>
              <a:stretch>
                <a:fillRect l="-4471" r="-4471"/>
              </a:stretch>
            </a:blipFill>
          </p:spPr>
          <p:txBody>
            <a:bodyPr/>
            <a:lstStyle/>
            <a:p>
              <a:endParaRPr lang="zh-TW" altLang="en-US"/>
            </a:p>
          </p:txBody>
        </p:sp>
      </p:grpSp>
      <p:grpSp>
        <p:nvGrpSpPr>
          <p:cNvPr id="25" name="Group 25"/>
          <p:cNvGrpSpPr/>
          <p:nvPr/>
        </p:nvGrpSpPr>
        <p:grpSpPr>
          <a:xfrm>
            <a:off x="1600768" y="1336276"/>
            <a:ext cx="15658532" cy="571931"/>
            <a:chOff x="0" y="-9525"/>
            <a:chExt cx="12467294" cy="455371"/>
          </a:xfrm>
        </p:grpSpPr>
        <p:sp>
          <p:nvSpPr>
            <p:cNvPr id="26" name="Freeform 26">
              <a:hlinkClick r:id="rId22"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7" name="TextBox 27"/>
            <p:cNvSpPr txBox="1"/>
            <p:nvPr/>
          </p:nvSpPr>
          <p:spPr>
            <a:xfrm>
              <a:off x="0" y="-9525"/>
              <a:ext cx="11238956"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8" name="Freeform 28"/>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29" name="Freeform 29"/>
          <p:cNvSpPr/>
          <p:nvPr/>
        </p:nvSpPr>
        <p:spPr>
          <a:xfrm>
            <a:off x="12439525" y="4848927"/>
            <a:ext cx="5754660" cy="4852740"/>
          </a:xfrm>
          <a:custGeom>
            <a:avLst/>
            <a:gdLst/>
            <a:ahLst/>
            <a:cxnLst/>
            <a:rect l="l" t="t" r="r" b="b"/>
            <a:pathLst>
              <a:path w="8640595" h="7286366">
                <a:moveTo>
                  <a:pt x="0" y="0"/>
                </a:moveTo>
                <a:lnTo>
                  <a:pt x="8640595" y="0"/>
                </a:lnTo>
                <a:lnTo>
                  <a:pt x="8640595" y="7286366"/>
                </a:lnTo>
                <a:lnTo>
                  <a:pt x="0" y="7286366"/>
                </a:lnTo>
                <a:lnTo>
                  <a:pt x="0" y="0"/>
                </a:lnTo>
                <a:close/>
              </a:path>
            </a:pathLst>
          </a:custGeom>
          <a:blipFill>
            <a:blip r:embed="rId25"/>
            <a:stretch>
              <a:fillRect l="-11491"/>
            </a:stretch>
          </a:blipFill>
        </p:spPr>
        <p:txBody>
          <a:bodyPr/>
          <a:lstStyle/>
          <a:p>
            <a:endParaRPr lang="zh-TW" altLang="en-US"/>
          </a:p>
        </p:txBody>
      </p:sp>
      <p:sp>
        <p:nvSpPr>
          <p:cNvPr id="30" name="TextBox 30"/>
          <p:cNvSpPr txBox="1"/>
          <p:nvPr/>
        </p:nvSpPr>
        <p:spPr>
          <a:xfrm>
            <a:off x="7515039" y="401403"/>
            <a:ext cx="261014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31" name="TextBox 31"/>
          <p:cNvSpPr txBox="1"/>
          <p:nvPr/>
        </p:nvSpPr>
        <p:spPr>
          <a:xfrm>
            <a:off x="12475683"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SWEBOK KA</a:t>
            </a:r>
          </a:p>
        </p:txBody>
      </p:sp>
      <p:sp>
        <p:nvSpPr>
          <p:cNvPr id="32" name="TextBox 32"/>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33" name="TextBox 33"/>
          <p:cNvSpPr txBox="1"/>
          <p:nvPr/>
        </p:nvSpPr>
        <p:spPr>
          <a:xfrm>
            <a:off x="294270" y="2203482"/>
            <a:ext cx="6162687"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軟體生命週期模型</a:t>
            </a:r>
            <a:r>
              <a:rPr lang="en-US" sz="4499" dirty="0">
                <a:solidFill>
                  <a:srgbClr val="000000"/>
                </a:solidFill>
                <a:latin typeface="Noto Sans T Chinese Bold"/>
              </a:rPr>
              <a:t> -</a:t>
            </a:r>
          </a:p>
        </p:txBody>
      </p:sp>
      <p:sp>
        <p:nvSpPr>
          <p:cNvPr id="34" name="TextBox 34"/>
          <p:cNvSpPr txBox="1"/>
          <p:nvPr/>
        </p:nvSpPr>
        <p:spPr>
          <a:xfrm>
            <a:off x="82126" y="3188893"/>
            <a:ext cx="16681874" cy="2269339"/>
          </a:xfrm>
          <a:prstGeom prst="rect">
            <a:avLst/>
          </a:prstGeom>
        </p:spPr>
        <p:txBody>
          <a:bodyPr wrap="square" lIns="0" tIns="0" rIns="0" bIns="0" rtlCol="0" anchor="t">
            <a:spAutoFit/>
          </a:bodyPr>
          <a:lstStyle/>
          <a:p>
            <a:pPr marL="802637" lvl="1" indent="-457200">
              <a:lnSpc>
                <a:spcPts val="4479"/>
              </a:lnSpc>
              <a:buFont typeface="Wingdings" panose="05000000000000000000" pitchFamily="2" charset="2"/>
              <a:buChar char="p"/>
            </a:pPr>
            <a:r>
              <a:rPr lang="en-US" sz="3199" dirty="0" err="1">
                <a:solidFill>
                  <a:srgbClr val="000000"/>
                </a:solidFill>
                <a:latin typeface="Calibri" panose="020F0502020204030204" pitchFamily="34" charset="0"/>
                <a:ea typeface="微軟正黑體" panose="020B0604030504040204" pitchFamily="34" charset="-120"/>
              </a:rPr>
              <a:t>瀑布開發：完整的經歷生命週期的每個步驟</a:t>
            </a:r>
            <a:r>
              <a:rPr lang="en-US" sz="3199" dirty="0">
                <a:solidFill>
                  <a:srgbClr val="000000"/>
                </a:solidFill>
                <a:latin typeface="Calibri" panose="020F0502020204030204" pitchFamily="34" charset="0"/>
                <a:ea typeface="微軟正黑體" panose="020B0604030504040204" pitchFamily="34" charset="-120"/>
              </a:rPr>
              <a:t>(</a:t>
            </a:r>
            <a:r>
              <a:rPr lang="en-US" sz="3199" dirty="0" err="1">
                <a:solidFill>
                  <a:srgbClr val="000000"/>
                </a:solidFill>
                <a:latin typeface="Calibri" panose="020F0502020204030204" pitchFamily="34" charset="0"/>
                <a:ea typeface="微軟正黑體" panose="020B0604030504040204" pitchFamily="34" charset="-120"/>
              </a:rPr>
              <a:t>左圖</a:t>
            </a:r>
            <a:r>
              <a:rPr lang="en-US" sz="3199" dirty="0">
                <a:solidFill>
                  <a:srgbClr val="000000"/>
                </a:solidFill>
                <a:latin typeface="Calibri" panose="020F0502020204030204" pitchFamily="34" charset="0"/>
                <a:ea typeface="微軟正黑體" panose="020B0604030504040204" pitchFamily="34" charset="-120"/>
              </a:rPr>
              <a:t>)</a:t>
            </a:r>
          </a:p>
          <a:p>
            <a:pPr marL="802637" lvl="1" indent="-457200">
              <a:lnSpc>
                <a:spcPts val="4479"/>
              </a:lnSpc>
              <a:buFont typeface="Wingdings" panose="05000000000000000000" pitchFamily="2" charset="2"/>
              <a:buChar char="p"/>
            </a:pPr>
            <a:r>
              <a:rPr lang="en-US" sz="3199" dirty="0" err="1">
                <a:solidFill>
                  <a:srgbClr val="000000"/>
                </a:solidFill>
                <a:latin typeface="Calibri" panose="020F0502020204030204" pitchFamily="34" charset="0"/>
                <a:ea typeface="微軟正黑體" panose="020B0604030504040204" pitchFamily="34" charset="-120"/>
              </a:rPr>
              <a:t>迭代式開發：循序漸進的完善系統</a:t>
            </a:r>
            <a:endParaRPr lang="en-US" sz="3199" dirty="0">
              <a:solidFill>
                <a:srgbClr val="000000"/>
              </a:solidFill>
              <a:latin typeface="Calibri" panose="020F0502020204030204" pitchFamily="34" charset="0"/>
              <a:ea typeface="微軟正黑體" panose="020B0604030504040204" pitchFamily="34" charset="-120"/>
            </a:endParaRPr>
          </a:p>
          <a:p>
            <a:pPr marL="802637" lvl="1" indent="-457200">
              <a:lnSpc>
                <a:spcPts val="4479"/>
              </a:lnSpc>
              <a:buFont typeface="Wingdings" panose="05000000000000000000" pitchFamily="2" charset="2"/>
              <a:buChar char="p"/>
            </a:pPr>
            <a:r>
              <a:rPr lang="en-US" sz="3199" dirty="0" err="1">
                <a:solidFill>
                  <a:srgbClr val="000000"/>
                </a:solidFill>
                <a:latin typeface="Calibri" panose="020F0502020204030204" pitchFamily="34" charset="0"/>
                <a:ea typeface="微軟正黑體" panose="020B0604030504040204" pitchFamily="34" charset="-120"/>
              </a:rPr>
              <a:t>敏捷開發：一種應對快速變化需求的開發方式，強調開發人員團隊成員及客戶之間的緊密協同運作，頻繁交付新的軟體版本</a:t>
            </a:r>
            <a:r>
              <a:rPr lang="en-US" sz="3199" dirty="0">
                <a:solidFill>
                  <a:srgbClr val="000000"/>
                </a:solidFill>
                <a:latin typeface="Calibri" panose="020F0502020204030204" pitchFamily="34" charset="0"/>
                <a:ea typeface="微軟正黑體" panose="020B0604030504040204" pitchFamily="34" charset="-120"/>
              </a:rPr>
              <a:t> (</a:t>
            </a:r>
            <a:r>
              <a:rPr lang="en-US" sz="3199" dirty="0" err="1">
                <a:solidFill>
                  <a:srgbClr val="000000"/>
                </a:solidFill>
                <a:latin typeface="Calibri" panose="020F0502020204030204" pitchFamily="34" charset="0"/>
                <a:ea typeface="微軟正黑體" panose="020B0604030504040204" pitchFamily="34" charset="-120"/>
              </a:rPr>
              <a:t>右圖</a:t>
            </a:r>
            <a:r>
              <a:rPr lang="en-US" sz="3199" dirty="0">
                <a:solidFill>
                  <a:srgbClr val="000000"/>
                </a:solidFill>
                <a:latin typeface="Calibri" panose="020F0502020204030204" pitchFamily="34" charset="0"/>
                <a:ea typeface="微軟正黑體" panose="020B0604030504040204" pitchFamily="34" charset="-120"/>
              </a:rPr>
              <a:t>)</a:t>
            </a:r>
          </a:p>
        </p:txBody>
      </p:sp>
      <p:pic>
        <p:nvPicPr>
          <p:cNvPr id="36" name="圖片 35" descr="一張含有 螢幕擷取畫面, 圖表, 正方形, 設計 的圖片&#10;&#10;自動產生的描述">
            <a:extLst>
              <a:ext uri="{FF2B5EF4-FFF2-40B4-BE49-F238E27FC236}">
                <a16:creationId xmlns:a16="http://schemas.microsoft.com/office/drawing/2014/main" id="{C56A8BF4-041B-DDD0-83BC-812C00D374B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898315" y="5755350"/>
            <a:ext cx="7372675" cy="4126306"/>
          </a:xfrm>
          <a:prstGeom prst="rect">
            <a:avLst/>
          </a:prstGeom>
        </p:spPr>
      </p:pic>
      <p:sp>
        <p:nvSpPr>
          <p:cNvPr id="37" name="矩形 36">
            <a:extLst>
              <a:ext uri="{FF2B5EF4-FFF2-40B4-BE49-F238E27FC236}">
                <a16:creationId xmlns:a16="http://schemas.microsoft.com/office/drawing/2014/main" id="{C94BA072-12B5-33B9-024E-1AF4B1D4C97F}"/>
              </a:ext>
            </a:extLst>
          </p:cNvPr>
          <p:cNvSpPr/>
          <p:nvPr/>
        </p:nvSpPr>
        <p:spPr>
          <a:xfrm>
            <a:off x="13639800" y="9676190"/>
            <a:ext cx="3326396" cy="49651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effectLst/>
                <a:latin typeface="Calibri" panose="020F0502020204030204" pitchFamily="34" charset="0"/>
                <a:ea typeface="微軟正黑體" panose="020B0604030504040204" pitchFamily="34" charset="-120"/>
                <a:cs typeface="Arial" panose="020B0604020202020204" pitchFamily="34" charset="0"/>
              </a:rPr>
              <a:t>by Jose Luis </a:t>
            </a:r>
            <a:r>
              <a:rPr lang="en-US" altLang="zh-TW" sz="1800" dirty="0" err="1">
                <a:solidFill>
                  <a:schemeClr val="tx1"/>
                </a:solidFill>
                <a:effectLst/>
                <a:latin typeface="Calibri" panose="020F0502020204030204" pitchFamily="34" charset="0"/>
                <a:ea typeface="微軟正黑體" panose="020B0604030504040204" pitchFamily="34" charset="-120"/>
                <a:cs typeface="Arial" panose="020B0604020202020204" pitchFamily="34" charset="0"/>
              </a:rPr>
              <a:t>AmorosMay</a:t>
            </a:r>
            <a:r>
              <a:rPr lang="en-US" altLang="zh-TW" sz="1800" dirty="0">
                <a:solidFill>
                  <a:schemeClr val="tx1"/>
                </a:solidFill>
                <a:effectLst/>
                <a:latin typeface="Calibri" panose="020F0502020204030204" pitchFamily="34" charset="0"/>
                <a:ea typeface="微軟正黑體" panose="020B0604030504040204" pitchFamily="34" charset="-120"/>
                <a:cs typeface="Arial" panose="020B0604020202020204" pitchFamily="34" charset="0"/>
              </a:rPr>
              <a:t> 31, 2022</a:t>
            </a:r>
            <a:endParaRPr lang="zh-TW" altLang="en-US" dirty="0">
              <a:solidFill>
                <a:schemeClr val="tx1"/>
              </a:solidFill>
              <a:ea typeface="微軟正黑體" panose="020B0604030504040204" pitchFamily="34" charset="-120"/>
            </a:endParaRPr>
          </a:p>
        </p:txBody>
      </p:sp>
      <p:sp>
        <p:nvSpPr>
          <p:cNvPr id="38" name="文字方塊 37">
            <a:extLst>
              <a:ext uri="{FF2B5EF4-FFF2-40B4-BE49-F238E27FC236}">
                <a16:creationId xmlns:a16="http://schemas.microsoft.com/office/drawing/2014/main" id="{196020FD-2A59-6F4B-933C-04927E56DF6F}"/>
              </a:ext>
            </a:extLst>
          </p:cNvPr>
          <p:cNvSpPr txBox="1"/>
          <p:nvPr/>
        </p:nvSpPr>
        <p:spPr>
          <a:xfrm>
            <a:off x="12252130" y="9757971"/>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32</a:t>
            </a:r>
          </a:p>
        </p:txBody>
      </p:sp>
      <p:sp>
        <p:nvSpPr>
          <p:cNvPr id="39" name="矩形 38">
            <a:extLst>
              <a:ext uri="{FF2B5EF4-FFF2-40B4-BE49-F238E27FC236}">
                <a16:creationId xmlns:a16="http://schemas.microsoft.com/office/drawing/2014/main" id="{A60DEF21-8E5F-3823-883B-3D8221FE449A}"/>
              </a:ext>
            </a:extLst>
          </p:cNvPr>
          <p:cNvSpPr/>
          <p:nvPr/>
        </p:nvSpPr>
        <p:spPr>
          <a:xfrm>
            <a:off x="7288872" y="9687757"/>
            <a:ext cx="2572701" cy="49651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Calibri" panose="020F0502020204030204" pitchFamily="34" charset="0"/>
                <a:ea typeface="微軟正黑體" panose="020B0604030504040204" pitchFamily="34" charset="-120"/>
                <a:cs typeface="Arial" panose="020B0604020202020204" pitchFamily="34" charset="0"/>
              </a:rPr>
              <a:t>圖片來源：老師的</a:t>
            </a:r>
            <a:r>
              <a:rPr lang="en-US" altLang="zh-TW" dirty="0">
                <a:solidFill>
                  <a:schemeClr val="tx1"/>
                </a:solidFill>
                <a:latin typeface="Calibri" panose="020F0502020204030204" pitchFamily="34" charset="0"/>
                <a:ea typeface="微軟正黑體" panose="020B0604030504040204" pitchFamily="34" charset="-120"/>
                <a:cs typeface="Arial" panose="020B0604020202020204" pitchFamily="34" charset="0"/>
              </a:rPr>
              <a:t>PPT</a:t>
            </a:r>
            <a:endParaRPr lang="zh-TW" altLang="en-US" dirty="0">
              <a:solidFill>
                <a:schemeClr val="tx1"/>
              </a:solidFill>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2"/>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3"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036486"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zh-TW" altLang="en-US"/>
          </a:p>
        </p:txBody>
      </p:sp>
      <p:grpSp>
        <p:nvGrpSpPr>
          <p:cNvPr id="30" name="Group 30"/>
          <p:cNvGrpSpPr/>
          <p:nvPr/>
        </p:nvGrpSpPr>
        <p:grpSpPr>
          <a:xfrm>
            <a:off x="610953" y="3343626"/>
            <a:ext cx="17066094" cy="6672415"/>
            <a:chOff x="0" y="0"/>
            <a:chExt cx="4494774" cy="1757344"/>
          </a:xfrm>
        </p:grpSpPr>
        <p:sp>
          <p:nvSpPr>
            <p:cNvPr id="31" name="Freeform 31"/>
            <p:cNvSpPr/>
            <p:nvPr/>
          </p:nvSpPr>
          <p:spPr>
            <a:xfrm>
              <a:off x="0" y="0"/>
              <a:ext cx="4494774" cy="1757344"/>
            </a:xfrm>
            <a:custGeom>
              <a:avLst/>
              <a:gdLst/>
              <a:ahLst/>
              <a:cxnLst/>
              <a:rect l="l" t="t" r="r" b="b"/>
              <a:pathLst>
                <a:path w="4494774" h="1757344">
                  <a:moveTo>
                    <a:pt x="23136" y="0"/>
                  </a:moveTo>
                  <a:lnTo>
                    <a:pt x="4471638" y="0"/>
                  </a:lnTo>
                  <a:cubicBezTo>
                    <a:pt x="4484415" y="0"/>
                    <a:pt x="4494774" y="10358"/>
                    <a:pt x="4494774" y="23136"/>
                  </a:cubicBezTo>
                  <a:lnTo>
                    <a:pt x="4494774" y="1734208"/>
                  </a:lnTo>
                  <a:cubicBezTo>
                    <a:pt x="4494774" y="1746985"/>
                    <a:pt x="4484415" y="1757344"/>
                    <a:pt x="4471638" y="1757344"/>
                  </a:cubicBezTo>
                  <a:lnTo>
                    <a:pt x="23136" y="1757344"/>
                  </a:lnTo>
                  <a:cubicBezTo>
                    <a:pt x="10358" y="1757344"/>
                    <a:pt x="0" y="1746985"/>
                    <a:pt x="0" y="1734208"/>
                  </a:cubicBezTo>
                  <a:lnTo>
                    <a:pt x="0" y="23136"/>
                  </a:lnTo>
                  <a:cubicBezTo>
                    <a:pt x="0" y="10358"/>
                    <a:pt x="10358" y="0"/>
                    <a:pt x="23136" y="0"/>
                  </a:cubicBezTo>
                  <a:close/>
                </a:path>
              </a:pathLst>
            </a:custGeom>
            <a:solidFill>
              <a:srgbClr val="EFF0F2"/>
            </a:solidFill>
            <a:ln w="95250" cap="rnd">
              <a:solidFill>
                <a:srgbClr val="000000"/>
              </a:solidFill>
              <a:prstDash val="lgDash"/>
              <a:round/>
            </a:ln>
          </p:spPr>
          <p:txBody>
            <a:bodyPr/>
            <a:lstStyle/>
            <a:p>
              <a:endParaRPr lang="zh-TW" altLang="en-US"/>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8098713" y="2298339"/>
            <a:ext cx="2090574" cy="2090574"/>
            <a:chOff x="0" y="0"/>
            <a:chExt cx="2787432" cy="2787432"/>
          </a:xfrm>
        </p:grpSpPr>
        <p:grpSp>
          <p:nvGrpSpPr>
            <p:cNvPr id="34" name="Group 34"/>
            <p:cNvGrpSpPr/>
            <p:nvPr/>
          </p:nvGrpSpPr>
          <p:grpSpPr>
            <a:xfrm>
              <a:off x="0" y="0"/>
              <a:ext cx="2787432" cy="278743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7" name="Freeform 37"/>
            <p:cNvSpPr/>
            <p:nvPr/>
          </p:nvSpPr>
          <p:spPr>
            <a:xfrm>
              <a:off x="339382" y="596376"/>
              <a:ext cx="2108669" cy="1594681"/>
            </a:xfrm>
            <a:custGeom>
              <a:avLst/>
              <a:gdLst/>
              <a:ahLst/>
              <a:cxnLst/>
              <a:rect l="l" t="t" r="r" b="b"/>
              <a:pathLst>
                <a:path w="2108669" h="1594681">
                  <a:moveTo>
                    <a:pt x="0" y="0"/>
                  </a:moveTo>
                  <a:lnTo>
                    <a:pt x="2108669" y="0"/>
                  </a:lnTo>
                  <a:lnTo>
                    <a:pt x="2108669" y="1594681"/>
                  </a:lnTo>
                  <a:lnTo>
                    <a:pt x="0" y="1594681"/>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zh-TW" altLang="en-US"/>
            </a:p>
          </p:txBody>
        </p:sp>
      </p:grpSp>
      <p:sp>
        <p:nvSpPr>
          <p:cNvPr id="38" name="TextBox 38"/>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40" name="TextBox 40"/>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Experience </a:t>
            </a:r>
          </a:p>
        </p:txBody>
      </p:sp>
      <p:sp>
        <p:nvSpPr>
          <p:cNvPr id="41" name="TextBox 41"/>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2" name="TextBox 42"/>
          <p:cNvSpPr txBox="1"/>
          <p:nvPr/>
        </p:nvSpPr>
        <p:spPr>
          <a:xfrm>
            <a:off x="1126893" y="4442459"/>
            <a:ext cx="16132407" cy="5099687"/>
          </a:xfrm>
          <a:prstGeom prst="rect">
            <a:avLst/>
          </a:prstGeom>
        </p:spPr>
        <p:txBody>
          <a:bodyPr lIns="0" tIns="0" rIns="0" bIns="0" rtlCol="0" anchor="t">
            <a:spAutoFit/>
          </a:bodyPr>
          <a:lstStyle/>
          <a:p>
            <a:pPr algn="just">
              <a:lnSpc>
                <a:spcPts val="5849"/>
              </a:lnSpc>
            </a:pPr>
            <a:r>
              <a:rPr lang="en-US" sz="3899" dirty="0">
                <a:solidFill>
                  <a:srgbClr val="000000"/>
                </a:solidFill>
                <a:latin typeface="Open Sauce"/>
              </a:rPr>
              <a:t>       此標準協助組織提高軟體工程管理的品質，藉由此準則可以建立一個標準的軟體開發流程，內容描述了不同的軟體工程流程，每個流程都有明確的組織和結構，包括目標、活動和任務，這份標準有助於確保軟體開發過程更有效率、更可追溯，並能夠適應不斷變化的需求和技術。</a:t>
            </a:r>
          </a:p>
          <a:p>
            <a:pPr algn="just">
              <a:lnSpc>
                <a:spcPts val="5849"/>
              </a:lnSpc>
            </a:pPr>
            <a:r>
              <a:rPr lang="en-US" sz="3899" dirty="0">
                <a:solidFill>
                  <a:srgbClr val="000000"/>
                </a:solidFill>
                <a:latin typeface="Open Sauce"/>
              </a:rPr>
              <a:t>       透過此報告研讀12207標準後讓我們更加了解軟體生命週期過程，學習到組織在建立產品或服務時可以參考的流程，幫助組織可以更有效的規劃、設計、執行、開發和管理軟體系統。</a:t>
            </a:r>
          </a:p>
        </p:txBody>
      </p:sp>
      <p:sp>
        <p:nvSpPr>
          <p:cNvPr id="43" name="TextBox 43"/>
          <p:cNvSpPr txBox="1"/>
          <p:nvPr/>
        </p:nvSpPr>
        <p:spPr>
          <a:xfrm>
            <a:off x="294271" y="2203482"/>
            <a:ext cx="5115929"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a:t>
            </a:r>
            <a:r>
              <a:rPr lang="en-US" sz="4499" dirty="0" err="1">
                <a:solidFill>
                  <a:srgbClr val="000000"/>
                </a:solidFill>
                <a:latin typeface="Noto Sans T Chinese Bold"/>
              </a:rPr>
              <a:t>研讀後學習心得</a:t>
            </a:r>
            <a:r>
              <a:rPr lang="en-US" sz="4499" dirty="0">
                <a:solidFill>
                  <a:srgbClr val="000000"/>
                </a:solidFill>
                <a:latin typeface="Noto Sans T Chinese Bold"/>
              </a:rPr>
              <a:t> -</a:t>
            </a:r>
          </a:p>
        </p:txBody>
      </p:sp>
      <p:sp>
        <p:nvSpPr>
          <p:cNvPr id="44" name="文字方塊 43">
            <a:extLst>
              <a:ext uri="{FF2B5EF4-FFF2-40B4-BE49-F238E27FC236}">
                <a16:creationId xmlns:a16="http://schemas.microsoft.com/office/drawing/2014/main" id="{D040EF0A-B8AD-7CD9-5F68-CB0F5F04298F}"/>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33</a:t>
            </a:r>
          </a:p>
        </p:txBody>
      </p:sp>
      <p:sp>
        <p:nvSpPr>
          <p:cNvPr id="45" name="TextBox 39">
            <a:extLst>
              <a:ext uri="{FF2B5EF4-FFF2-40B4-BE49-F238E27FC236}">
                <a16:creationId xmlns:a16="http://schemas.microsoft.com/office/drawing/2014/main" id="{BC153744-F7F6-9B7B-7267-2AE51C60A66B}"/>
              </a:ext>
            </a:extLst>
          </p:cNvPr>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dirty="0">
                <a:solidFill>
                  <a:srgbClr val="FFFFFF"/>
                </a:solidFill>
                <a:latin typeface="Open Sauce"/>
              </a:rPr>
              <a:t>SWEBOK KA</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290228" cy="369002"/>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0" name="Group 30"/>
          <p:cNvGrpSpPr/>
          <p:nvPr/>
        </p:nvGrpSpPr>
        <p:grpSpPr>
          <a:xfrm>
            <a:off x="284746" y="3520417"/>
            <a:ext cx="7833080" cy="1543050"/>
            <a:chOff x="0" y="0"/>
            <a:chExt cx="2063034" cy="406400"/>
          </a:xfrm>
        </p:grpSpPr>
        <p:sp>
          <p:nvSpPr>
            <p:cNvPr id="31" name="Freeform 31"/>
            <p:cNvSpPr/>
            <p:nvPr/>
          </p:nvSpPr>
          <p:spPr>
            <a:xfrm>
              <a:off x="0" y="0"/>
              <a:ext cx="2063034" cy="406400"/>
            </a:xfrm>
            <a:custGeom>
              <a:avLst/>
              <a:gdLst/>
              <a:ahLst/>
              <a:cxnLst/>
              <a:rect l="l" t="t" r="r" b="b"/>
              <a:pathLst>
                <a:path w="2063034" h="406400">
                  <a:moveTo>
                    <a:pt x="1859834" y="0"/>
                  </a:moveTo>
                  <a:cubicBezTo>
                    <a:pt x="1972058" y="0"/>
                    <a:pt x="2063034" y="90976"/>
                    <a:pt x="2063034" y="203200"/>
                  </a:cubicBezTo>
                  <a:cubicBezTo>
                    <a:pt x="2063034" y="315424"/>
                    <a:pt x="1972058" y="406400"/>
                    <a:pt x="1859834" y="406400"/>
                  </a:cubicBezTo>
                  <a:lnTo>
                    <a:pt x="203200" y="406400"/>
                  </a:lnTo>
                  <a:cubicBezTo>
                    <a:pt x="90976" y="406400"/>
                    <a:pt x="0" y="315424"/>
                    <a:pt x="0" y="203200"/>
                  </a:cubicBezTo>
                  <a:cubicBezTo>
                    <a:pt x="0" y="90976"/>
                    <a:pt x="90976" y="0"/>
                    <a:pt x="203200" y="0"/>
                  </a:cubicBezTo>
                  <a:lnTo>
                    <a:pt x="1859834" y="0"/>
                  </a:lnTo>
                  <a:close/>
                </a:path>
              </a:pathLst>
            </a:custGeom>
            <a:solidFill>
              <a:srgbClr val="5D84BC"/>
            </a:solidFill>
          </p:spPr>
          <p:txBody>
            <a:bodyPr/>
            <a:lstStyle/>
            <a:p>
              <a:endParaRPr lang="zh-TW" altLang="en-US"/>
            </a:p>
          </p:txBody>
        </p:sp>
        <p:sp>
          <p:nvSpPr>
            <p:cNvPr id="32" name="TextBox 32"/>
            <p:cNvSpPr txBox="1"/>
            <p:nvPr/>
          </p:nvSpPr>
          <p:spPr>
            <a:xfrm>
              <a:off x="0" y="-47625"/>
              <a:ext cx="812800" cy="454025"/>
            </a:xfrm>
            <a:prstGeom prst="rect">
              <a:avLst/>
            </a:prstGeom>
          </p:spPr>
          <p:txBody>
            <a:bodyPr lIns="50800" tIns="50800" rIns="50800" bIns="50800" rtlCol="0" anchor="ctr"/>
            <a:lstStyle/>
            <a:p>
              <a:pPr algn="ctr">
                <a:lnSpc>
                  <a:spcPts val="2800"/>
                </a:lnSpc>
              </a:pPr>
              <a:endParaRPr/>
            </a:p>
          </p:txBody>
        </p:sp>
      </p:grpSp>
      <p:sp>
        <p:nvSpPr>
          <p:cNvPr id="33" name="Freeform 33"/>
          <p:cNvSpPr/>
          <p:nvPr/>
        </p:nvSpPr>
        <p:spPr>
          <a:xfrm>
            <a:off x="376927" y="5560647"/>
            <a:ext cx="2447682" cy="2407907"/>
          </a:xfrm>
          <a:custGeom>
            <a:avLst/>
            <a:gdLst/>
            <a:ahLst/>
            <a:cxnLst/>
            <a:rect l="l" t="t" r="r" b="b"/>
            <a:pathLst>
              <a:path w="2447682" h="2407907">
                <a:moveTo>
                  <a:pt x="0" y="0"/>
                </a:moveTo>
                <a:lnTo>
                  <a:pt x="2447682" y="0"/>
                </a:lnTo>
                <a:lnTo>
                  <a:pt x="2447682" y="2407907"/>
                </a:lnTo>
                <a:lnTo>
                  <a:pt x="0" y="240790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4" name="Freeform 34"/>
          <p:cNvSpPr/>
          <p:nvPr/>
        </p:nvSpPr>
        <p:spPr>
          <a:xfrm>
            <a:off x="3396689" y="5482567"/>
            <a:ext cx="2447925" cy="2564067"/>
          </a:xfrm>
          <a:custGeom>
            <a:avLst/>
            <a:gdLst/>
            <a:ahLst/>
            <a:cxnLst/>
            <a:rect l="l" t="t" r="r" b="b"/>
            <a:pathLst>
              <a:path w="2447925" h="2564067">
                <a:moveTo>
                  <a:pt x="0" y="0"/>
                </a:moveTo>
                <a:lnTo>
                  <a:pt x="2447925" y="0"/>
                </a:lnTo>
                <a:lnTo>
                  <a:pt x="2447925" y="2564068"/>
                </a:lnTo>
                <a:lnTo>
                  <a:pt x="0" y="2564068"/>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sp>
        <p:nvSpPr>
          <p:cNvPr id="35" name="Freeform 35"/>
          <p:cNvSpPr/>
          <p:nvPr/>
        </p:nvSpPr>
        <p:spPr>
          <a:xfrm>
            <a:off x="6416694" y="5496245"/>
            <a:ext cx="2447925" cy="2536710"/>
          </a:xfrm>
          <a:custGeom>
            <a:avLst/>
            <a:gdLst/>
            <a:ahLst/>
            <a:cxnLst/>
            <a:rect l="l" t="t" r="r" b="b"/>
            <a:pathLst>
              <a:path w="2447925" h="2536710">
                <a:moveTo>
                  <a:pt x="0" y="0"/>
                </a:moveTo>
                <a:lnTo>
                  <a:pt x="2447925" y="0"/>
                </a:lnTo>
                <a:lnTo>
                  <a:pt x="2447925" y="2536710"/>
                </a:lnTo>
                <a:lnTo>
                  <a:pt x="0" y="2536710"/>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zh-TW" altLang="en-US"/>
          </a:p>
        </p:txBody>
      </p:sp>
      <p:sp>
        <p:nvSpPr>
          <p:cNvPr id="36" name="Freeform 36"/>
          <p:cNvSpPr/>
          <p:nvPr/>
        </p:nvSpPr>
        <p:spPr>
          <a:xfrm>
            <a:off x="9436699" y="5626315"/>
            <a:ext cx="2447925" cy="2276570"/>
          </a:xfrm>
          <a:custGeom>
            <a:avLst/>
            <a:gdLst/>
            <a:ahLst/>
            <a:cxnLst/>
            <a:rect l="l" t="t" r="r" b="b"/>
            <a:pathLst>
              <a:path w="2447925" h="2276570">
                <a:moveTo>
                  <a:pt x="0" y="0"/>
                </a:moveTo>
                <a:lnTo>
                  <a:pt x="2447925" y="0"/>
                </a:lnTo>
                <a:lnTo>
                  <a:pt x="2447925" y="2276570"/>
                </a:lnTo>
                <a:lnTo>
                  <a:pt x="0" y="227657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zh-TW" altLang="en-US"/>
          </a:p>
        </p:txBody>
      </p:sp>
      <p:sp>
        <p:nvSpPr>
          <p:cNvPr id="37" name="Freeform 37"/>
          <p:cNvSpPr/>
          <p:nvPr/>
        </p:nvSpPr>
        <p:spPr>
          <a:xfrm>
            <a:off x="12456704" y="5540638"/>
            <a:ext cx="2447925" cy="2447925"/>
          </a:xfrm>
          <a:custGeom>
            <a:avLst/>
            <a:gdLst/>
            <a:ahLst/>
            <a:cxnLst/>
            <a:rect l="l" t="t" r="r" b="b"/>
            <a:pathLst>
              <a:path w="2447925" h="2447925">
                <a:moveTo>
                  <a:pt x="0" y="0"/>
                </a:moveTo>
                <a:lnTo>
                  <a:pt x="2447925" y="0"/>
                </a:lnTo>
                <a:lnTo>
                  <a:pt x="2447925" y="2447925"/>
                </a:lnTo>
                <a:lnTo>
                  <a:pt x="0" y="2447925"/>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zh-TW" altLang="en-US"/>
          </a:p>
        </p:txBody>
      </p:sp>
      <p:sp>
        <p:nvSpPr>
          <p:cNvPr id="38" name="Freeform 38"/>
          <p:cNvSpPr/>
          <p:nvPr/>
        </p:nvSpPr>
        <p:spPr>
          <a:xfrm>
            <a:off x="15476708" y="5741062"/>
            <a:ext cx="2447925" cy="2047077"/>
          </a:xfrm>
          <a:custGeom>
            <a:avLst/>
            <a:gdLst/>
            <a:ahLst/>
            <a:cxnLst/>
            <a:rect l="l" t="t" r="r" b="b"/>
            <a:pathLst>
              <a:path w="2447925" h="2047077">
                <a:moveTo>
                  <a:pt x="0" y="0"/>
                </a:moveTo>
                <a:lnTo>
                  <a:pt x="2447925" y="0"/>
                </a:lnTo>
                <a:lnTo>
                  <a:pt x="2447925" y="2047077"/>
                </a:lnTo>
                <a:lnTo>
                  <a:pt x="0" y="204707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zh-TW" altLang="en-US"/>
          </a:p>
        </p:txBody>
      </p:sp>
      <p:sp>
        <p:nvSpPr>
          <p:cNvPr id="39" name="TextBox 39"/>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41" name="TextBox 41"/>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Feasibility</a:t>
            </a:r>
          </a:p>
        </p:txBody>
      </p:sp>
      <p:sp>
        <p:nvSpPr>
          <p:cNvPr id="42" name="TextBox 42"/>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3" name="TextBox 43"/>
          <p:cNvSpPr txBox="1"/>
          <p:nvPr/>
        </p:nvSpPr>
        <p:spPr>
          <a:xfrm>
            <a:off x="294271" y="2203482"/>
            <a:ext cx="7952130"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標準實務可行性與價值評估</a:t>
            </a:r>
            <a:r>
              <a:rPr lang="en-US" sz="4499" dirty="0">
                <a:solidFill>
                  <a:srgbClr val="000000"/>
                </a:solidFill>
                <a:latin typeface="Noto Sans T Chinese Bold"/>
              </a:rPr>
              <a:t> -</a:t>
            </a:r>
          </a:p>
        </p:txBody>
      </p:sp>
      <p:sp>
        <p:nvSpPr>
          <p:cNvPr id="44" name="TextBox 44"/>
          <p:cNvSpPr txBox="1"/>
          <p:nvPr/>
        </p:nvSpPr>
        <p:spPr>
          <a:xfrm>
            <a:off x="443766" y="3930627"/>
            <a:ext cx="7515039" cy="646431"/>
          </a:xfrm>
          <a:prstGeom prst="rect">
            <a:avLst/>
          </a:prstGeom>
        </p:spPr>
        <p:txBody>
          <a:bodyPr lIns="0" tIns="0" rIns="0" bIns="0" rtlCol="0" anchor="t">
            <a:spAutoFit/>
          </a:bodyPr>
          <a:lstStyle/>
          <a:p>
            <a:pPr algn="ctr">
              <a:lnSpc>
                <a:spcPts val="5319"/>
              </a:lnSpc>
              <a:spcBef>
                <a:spcPct val="0"/>
              </a:spcBef>
            </a:pPr>
            <a:r>
              <a:rPr lang="en-US" sz="3799" b="1" dirty="0">
                <a:solidFill>
                  <a:srgbClr val="FFFFFF"/>
                </a:solidFill>
                <a:ea typeface="Open Sauce Bold"/>
              </a:rPr>
              <a:t>１、導入軟體流程的重要性(</a:t>
            </a:r>
            <a:r>
              <a:rPr lang="en-US" sz="3799" b="1" dirty="0" err="1">
                <a:solidFill>
                  <a:srgbClr val="FFFFFF"/>
                </a:solidFill>
                <a:ea typeface="Open Sauce Bold"/>
              </a:rPr>
              <a:t>優點</a:t>
            </a:r>
            <a:r>
              <a:rPr lang="en-US" sz="3799" b="1" dirty="0">
                <a:solidFill>
                  <a:srgbClr val="FFFFFF"/>
                </a:solidFill>
                <a:ea typeface="Open Sauce Bold"/>
              </a:rPr>
              <a:t>)</a:t>
            </a:r>
          </a:p>
        </p:txBody>
      </p:sp>
      <p:sp>
        <p:nvSpPr>
          <p:cNvPr id="45" name="TextBox 45"/>
          <p:cNvSpPr txBox="1"/>
          <p:nvPr/>
        </p:nvSpPr>
        <p:spPr>
          <a:xfrm>
            <a:off x="569948" y="8301378"/>
            <a:ext cx="2084756"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管理控制</a:t>
            </a:r>
            <a:endParaRPr lang="en-US" sz="3699" dirty="0">
              <a:solidFill>
                <a:srgbClr val="000000"/>
              </a:solidFill>
              <a:ea typeface="Open Sauce"/>
            </a:endParaRPr>
          </a:p>
        </p:txBody>
      </p:sp>
      <p:sp>
        <p:nvSpPr>
          <p:cNvPr id="46" name="TextBox 46"/>
          <p:cNvSpPr txBox="1"/>
          <p:nvPr/>
        </p:nvSpPr>
        <p:spPr>
          <a:xfrm>
            <a:off x="3531486" y="8316924"/>
            <a:ext cx="2447925"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降低複雜性</a:t>
            </a:r>
            <a:endParaRPr lang="en-US" sz="3699" dirty="0">
              <a:solidFill>
                <a:srgbClr val="000000"/>
              </a:solidFill>
              <a:ea typeface="Open Sauce"/>
            </a:endParaRPr>
          </a:p>
        </p:txBody>
      </p:sp>
      <p:sp>
        <p:nvSpPr>
          <p:cNvPr id="47" name="TextBox 47"/>
          <p:cNvSpPr txBox="1"/>
          <p:nvPr/>
        </p:nvSpPr>
        <p:spPr>
          <a:xfrm>
            <a:off x="6856193" y="8301378"/>
            <a:ext cx="2084756"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降低成本</a:t>
            </a:r>
            <a:endParaRPr lang="en-US" sz="3699" dirty="0">
              <a:solidFill>
                <a:srgbClr val="000000"/>
              </a:solidFill>
              <a:ea typeface="Open Sauce"/>
            </a:endParaRPr>
          </a:p>
        </p:txBody>
      </p:sp>
      <p:sp>
        <p:nvSpPr>
          <p:cNvPr id="48" name="TextBox 48"/>
          <p:cNvSpPr txBox="1"/>
          <p:nvPr/>
        </p:nvSpPr>
        <p:spPr>
          <a:xfrm>
            <a:off x="9650045" y="8301378"/>
            <a:ext cx="2084755"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降低風險</a:t>
            </a:r>
            <a:endParaRPr lang="en-US" sz="3699" dirty="0">
              <a:solidFill>
                <a:srgbClr val="000000"/>
              </a:solidFill>
              <a:ea typeface="Open Sauce"/>
            </a:endParaRPr>
          </a:p>
        </p:txBody>
      </p:sp>
      <p:sp>
        <p:nvSpPr>
          <p:cNvPr id="49" name="TextBox 49"/>
          <p:cNvSpPr txBox="1"/>
          <p:nvPr/>
        </p:nvSpPr>
        <p:spPr>
          <a:xfrm>
            <a:off x="12677879" y="8301378"/>
            <a:ext cx="2104921"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提高品質</a:t>
            </a:r>
            <a:endParaRPr lang="en-US" sz="3699" dirty="0">
              <a:solidFill>
                <a:srgbClr val="000000"/>
              </a:solidFill>
              <a:ea typeface="Open Sauce"/>
            </a:endParaRPr>
          </a:p>
        </p:txBody>
      </p:sp>
      <p:sp>
        <p:nvSpPr>
          <p:cNvPr id="50" name="TextBox 50"/>
          <p:cNvSpPr txBox="1"/>
          <p:nvPr/>
        </p:nvSpPr>
        <p:spPr>
          <a:xfrm>
            <a:off x="15760969" y="8301378"/>
            <a:ext cx="2084755" cy="621837"/>
          </a:xfrm>
          <a:prstGeom prst="rect">
            <a:avLst/>
          </a:prstGeom>
        </p:spPr>
        <p:txBody>
          <a:bodyPr wrap="square" lIns="0" tIns="0" rIns="0" bIns="0" rtlCol="0" anchor="t">
            <a:spAutoFit/>
          </a:bodyPr>
          <a:lstStyle/>
          <a:p>
            <a:pPr algn="ctr">
              <a:lnSpc>
                <a:spcPts val="5179"/>
              </a:lnSpc>
              <a:spcBef>
                <a:spcPct val="0"/>
              </a:spcBef>
            </a:pPr>
            <a:r>
              <a:rPr lang="en-US" sz="3699" dirty="0" err="1">
                <a:solidFill>
                  <a:srgbClr val="000000"/>
                </a:solidFill>
                <a:ea typeface="Open Sauce"/>
              </a:rPr>
              <a:t>團隊合作</a:t>
            </a:r>
            <a:endParaRPr lang="en-US" sz="3699" dirty="0">
              <a:solidFill>
                <a:srgbClr val="000000"/>
              </a:solidFill>
              <a:ea typeface="Open Sauce"/>
            </a:endParaRPr>
          </a:p>
        </p:txBody>
      </p:sp>
      <p:sp>
        <p:nvSpPr>
          <p:cNvPr id="51" name="文字方塊 50">
            <a:extLst>
              <a:ext uri="{FF2B5EF4-FFF2-40B4-BE49-F238E27FC236}">
                <a16:creationId xmlns:a16="http://schemas.microsoft.com/office/drawing/2014/main" id="{FC1FB3BA-5691-9E19-CFCB-6EF6136B3621}"/>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4</a:t>
            </a:r>
            <a:endParaRPr lang="en-US" altLang="zh-TW" sz="1800" dirty="0">
              <a:solidFill>
                <a:srgbClr val="000000"/>
              </a:solidFill>
              <a:latin typeface="Open Sauce"/>
            </a:endParaRPr>
          </a:p>
        </p:txBody>
      </p:sp>
      <p:sp>
        <p:nvSpPr>
          <p:cNvPr id="52" name="TextBox 39">
            <a:extLst>
              <a:ext uri="{FF2B5EF4-FFF2-40B4-BE49-F238E27FC236}">
                <a16:creationId xmlns:a16="http://schemas.microsoft.com/office/drawing/2014/main" id="{6C77E698-E83F-76E8-C11B-B308CFACF91E}"/>
              </a:ext>
            </a:extLst>
          </p:cNvPr>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dirty="0">
                <a:solidFill>
                  <a:srgbClr val="FFFFFF"/>
                </a:solidFill>
                <a:latin typeface="Open Sauce"/>
              </a:rPr>
              <a:t>SWEBOK KA</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 calcmode="lin" valueType="num">
                                      <p:cBhvr additive="base">
                                        <p:cTn id="41" dur="500" fill="hold"/>
                                        <p:tgtEl>
                                          <p:spTgt spid="48"/>
                                        </p:tgtEl>
                                        <p:attrNameLst>
                                          <p:attrName>ppt_x</p:attrName>
                                        </p:attrNameLst>
                                      </p:cBhvr>
                                      <p:tavLst>
                                        <p:tav tm="0">
                                          <p:val>
                                            <p:strVal val="#ppt_x"/>
                                          </p:val>
                                        </p:tav>
                                        <p:tav tm="100000">
                                          <p:val>
                                            <p:strVal val="#ppt_x"/>
                                          </p:val>
                                        </p:tav>
                                      </p:tavLst>
                                    </p:anim>
                                    <p:anim calcmode="lin" valueType="num">
                                      <p:cBhvr additive="base">
                                        <p:cTn id="4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additive="base">
                                        <p:cTn id="51" dur="500" fill="hold"/>
                                        <p:tgtEl>
                                          <p:spTgt spid="49"/>
                                        </p:tgtEl>
                                        <p:attrNameLst>
                                          <p:attrName>ppt_x</p:attrName>
                                        </p:attrNameLst>
                                      </p:cBhvr>
                                      <p:tavLst>
                                        <p:tav tm="0">
                                          <p:val>
                                            <p:strVal val="#ppt_x"/>
                                          </p:val>
                                        </p:tav>
                                        <p:tav tm="100000">
                                          <p:val>
                                            <p:strVal val="#ppt_x"/>
                                          </p:val>
                                        </p:tav>
                                      </p:tavLst>
                                    </p:anim>
                                    <p:anim calcmode="lin" valueType="num">
                                      <p:cBhvr additive="base">
                                        <p:cTn id="52"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45" grpId="0"/>
      <p:bldP spid="46" grpId="0"/>
      <p:bldP spid="47" grpId="0"/>
      <p:bldP spid="48" grpId="0"/>
      <p:bldP spid="49"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714890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0" name="Group 30"/>
          <p:cNvGrpSpPr/>
          <p:nvPr/>
        </p:nvGrpSpPr>
        <p:grpSpPr>
          <a:xfrm>
            <a:off x="284746" y="3520417"/>
            <a:ext cx="8433652" cy="1543050"/>
            <a:chOff x="0" y="0"/>
            <a:chExt cx="2221209" cy="406400"/>
          </a:xfrm>
        </p:grpSpPr>
        <p:sp>
          <p:nvSpPr>
            <p:cNvPr id="31" name="Freeform 31"/>
            <p:cNvSpPr/>
            <p:nvPr/>
          </p:nvSpPr>
          <p:spPr>
            <a:xfrm>
              <a:off x="0" y="0"/>
              <a:ext cx="2221209" cy="406400"/>
            </a:xfrm>
            <a:custGeom>
              <a:avLst/>
              <a:gdLst/>
              <a:ahLst/>
              <a:cxnLst/>
              <a:rect l="l" t="t" r="r" b="b"/>
              <a:pathLst>
                <a:path w="2221209" h="406400">
                  <a:moveTo>
                    <a:pt x="2018009" y="0"/>
                  </a:moveTo>
                  <a:cubicBezTo>
                    <a:pt x="2130233" y="0"/>
                    <a:pt x="2221209" y="90976"/>
                    <a:pt x="2221209" y="203200"/>
                  </a:cubicBezTo>
                  <a:cubicBezTo>
                    <a:pt x="2221209" y="315424"/>
                    <a:pt x="2130233" y="406400"/>
                    <a:pt x="2018009" y="406400"/>
                  </a:cubicBezTo>
                  <a:lnTo>
                    <a:pt x="203200" y="406400"/>
                  </a:lnTo>
                  <a:cubicBezTo>
                    <a:pt x="90976" y="406400"/>
                    <a:pt x="0" y="315424"/>
                    <a:pt x="0" y="203200"/>
                  </a:cubicBezTo>
                  <a:cubicBezTo>
                    <a:pt x="0" y="90976"/>
                    <a:pt x="90976" y="0"/>
                    <a:pt x="203200" y="0"/>
                  </a:cubicBezTo>
                  <a:lnTo>
                    <a:pt x="2018009" y="0"/>
                  </a:lnTo>
                  <a:close/>
                </a:path>
              </a:pathLst>
            </a:custGeom>
            <a:solidFill>
              <a:srgbClr val="5D84BC"/>
            </a:solidFill>
          </p:spPr>
          <p:txBody>
            <a:bodyPr/>
            <a:lstStyle/>
            <a:p>
              <a:endParaRPr lang="zh-TW" altLang="en-US"/>
            </a:p>
          </p:txBody>
        </p:sp>
        <p:sp>
          <p:nvSpPr>
            <p:cNvPr id="32" name="TextBox 32"/>
            <p:cNvSpPr txBox="1"/>
            <p:nvPr/>
          </p:nvSpPr>
          <p:spPr>
            <a:xfrm>
              <a:off x="0" y="-47625"/>
              <a:ext cx="812800" cy="454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13204672" y="8057490"/>
            <a:ext cx="4854729" cy="1886719"/>
            <a:chOff x="0" y="0"/>
            <a:chExt cx="1358210" cy="527848"/>
          </a:xfrm>
        </p:grpSpPr>
        <p:sp>
          <p:nvSpPr>
            <p:cNvPr id="34" name="Freeform 34"/>
            <p:cNvSpPr/>
            <p:nvPr/>
          </p:nvSpPr>
          <p:spPr>
            <a:xfrm>
              <a:off x="0" y="0"/>
              <a:ext cx="1354443" cy="527848"/>
            </a:xfrm>
            <a:custGeom>
              <a:avLst/>
              <a:gdLst/>
              <a:ahLst/>
              <a:cxnLst/>
              <a:rect l="l" t="t" r="r" b="b"/>
              <a:pathLst>
                <a:path w="1354443" h="527848">
                  <a:moveTo>
                    <a:pt x="0" y="0"/>
                  </a:moveTo>
                  <a:lnTo>
                    <a:pt x="1354443" y="0"/>
                  </a:lnTo>
                  <a:lnTo>
                    <a:pt x="1354443" y="527848"/>
                  </a:lnTo>
                  <a:lnTo>
                    <a:pt x="0" y="527848"/>
                  </a:lnTo>
                  <a:close/>
                </a:path>
              </a:pathLst>
            </a:custGeom>
            <a:solidFill>
              <a:srgbClr val="C4C5C6"/>
            </a:solidFill>
            <a:ln w="28575" cap="sq">
              <a:solidFill>
                <a:srgbClr val="000000"/>
              </a:solidFill>
              <a:prstDash val="solid"/>
              <a:miter/>
            </a:ln>
          </p:spPr>
          <p:txBody>
            <a:bodyPr/>
            <a:lstStyle/>
            <a:p>
              <a:endParaRPr lang="zh-TW" altLang="en-US"/>
            </a:p>
          </p:txBody>
        </p:sp>
        <p:sp>
          <p:nvSpPr>
            <p:cNvPr id="35" name="TextBox 35"/>
            <p:cNvSpPr txBox="1"/>
            <p:nvPr/>
          </p:nvSpPr>
          <p:spPr>
            <a:xfrm>
              <a:off x="18373" y="78123"/>
              <a:ext cx="1339837" cy="378073"/>
            </a:xfrm>
            <a:prstGeom prst="rect">
              <a:avLst/>
            </a:prstGeom>
          </p:spPr>
          <p:txBody>
            <a:bodyPr lIns="50800" tIns="50800" rIns="50800" bIns="50800" rtlCol="0" anchor="ctr"/>
            <a:lstStyle/>
            <a:p>
              <a:pPr algn="just">
                <a:lnSpc>
                  <a:spcPts val="3919"/>
                </a:lnSpc>
              </a:pPr>
              <a:r>
                <a:rPr lang="en-US" sz="2799" dirty="0">
                  <a:solidFill>
                    <a:srgbClr val="000000"/>
                  </a:solidFill>
                  <a:ea typeface="Open Sauce"/>
                </a:rPr>
                <a:t>軟體的品質、性能、安全等必須符合政府法規，舉例來說：政府採購法第26條如下：</a:t>
              </a:r>
            </a:p>
          </p:txBody>
        </p:sp>
      </p:grpSp>
      <p:sp>
        <p:nvSpPr>
          <p:cNvPr id="36" name="Freeform 36"/>
          <p:cNvSpPr/>
          <p:nvPr/>
        </p:nvSpPr>
        <p:spPr>
          <a:xfrm rot="-1759364">
            <a:off x="12317219" y="7422556"/>
            <a:ext cx="1774905" cy="867485"/>
          </a:xfrm>
          <a:custGeom>
            <a:avLst/>
            <a:gdLst/>
            <a:ahLst/>
            <a:cxnLst/>
            <a:rect l="l" t="t" r="r" b="b"/>
            <a:pathLst>
              <a:path w="1774905" h="867485">
                <a:moveTo>
                  <a:pt x="0" y="0"/>
                </a:moveTo>
                <a:lnTo>
                  <a:pt x="1774906" y="0"/>
                </a:lnTo>
                <a:lnTo>
                  <a:pt x="1774906" y="867485"/>
                </a:lnTo>
                <a:lnTo>
                  <a:pt x="0" y="86748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7" name="Freeform 37"/>
          <p:cNvSpPr/>
          <p:nvPr/>
        </p:nvSpPr>
        <p:spPr>
          <a:xfrm>
            <a:off x="294271" y="5225392"/>
            <a:ext cx="11933762" cy="4831630"/>
          </a:xfrm>
          <a:custGeom>
            <a:avLst/>
            <a:gdLst/>
            <a:ahLst/>
            <a:cxnLst/>
            <a:rect l="l" t="t" r="r" b="b"/>
            <a:pathLst>
              <a:path w="11933762" h="4831630">
                <a:moveTo>
                  <a:pt x="0" y="0"/>
                </a:moveTo>
                <a:lnTo>
                  <a:pt x="11933762" y="0"/>
                </a:lnTo>
                <a:lnTo>
                  <a:pt x="11933762" y="4831630"/>
                </a:lnTo>
                <a:lnTo>
                  <a:pt x="0" y="4831630"/>
                </a:lnTo>
                <a:lnTo>
                  <a:pt x="0" y="0"/>
                </a:lnTo>
                <a:close/>
              </a:path>
            </a:pathLst>
          </a:custGeom>
          <a:blipFill>
            <a:blip r:embed="rId29"/>
            <a:stretch>
              <a:fillRect/>
            </a:stretch>
          </a:blipFill>
        </p:spPr>
        <p:txBody>
          <a:bodyPr/>
          <a:lstStyle/>
          <a:p>
            <a:endParaRPr lang="zh-TW" altLang="en-US"/>
          </a:p>
        </p:txBody>
      </p:sp>
      <p:sp>
        <p:nvSpPr>
          <p:cNvPr id="38" name="TextBox 38"/>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39" name="TextBox 39"/>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dirty="0">
                <a:solidFill>
                  <a:srgbClr val="FFFFFF"/>
                </a:solidFill>
                <a:latin typeface="Open Sauce"/>
              </a:rPr>
              <a:t>SWEBOK KA</a:t>
            </a:r>
          </a:p>
        </p:txBody>
      </p:sp>
      <p:sp>
        <p:nvSpPr>
          <p:cNvPr id="40" name="TextBox 40"/>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1" name="TextBox 41"/>
          <p:cNvSpPr txBox="1"/>
          <p:nvPr/>
        </p:nvSpPr>
        <p:spPr>
          <a:xfrm>
            <a:off x="294271" y="2203482"/>
            <a:ext cx="8240129"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標準實務可行性與價值評估</a:t>
            </a:r>
            <a:r>
              <a:rPr lang="en-US" sz="4499" dirty="0">
                <a:solidFill>
                  <a:srgbClr val="000000"/>
                </a:solidFill>
                <a:latin typeface="Noto Sans T Chinese Bold"/>
              </a:rPr>
              <a:t> -</a:t>
            </a:r>
          </a:p>
        </p:txBody>
      </p:sp>
      <p:sp>
        <p:nvSpPr>
          <p:cNvPr id="42" name="TextBox 42"/>
          <p:cNvSpPr txBox="1"/>
          <p:nvPr/>
        </p:nvSpPr>
        <p:spPr>
          <a:xfrm>
            <a:off x="443766" y="3930627"/>
            <a:ext cx="8274631" cy="646431"/>
          </a:xfrm>
          <a:prstGeom prst="rect">
            <a:avLst/>
          </a:prstGeom>
        </p:spPr>
        <p:txBody>
          <a:bodyPr lIns="0" tIns="0" rIns="0" bIns="0" rtlCol="0" anchor="t">
            <a:spAutoFit/>
          </a:bodyPr>
          <a:lstStyle/>
          <a:p>
            <a:pPr algn="ctr">
              <a:lnSpc>
                <a:spcPts val="5319"/>
              </a:lnSpc>
              <a:spcBef>
                <a:spcPct val="0"/>
              </a:spcBef>
            </a:pPr>
            <a:r>
              <a:rPr lang="en-US" sz="3799" b="1" dirty="0">
                <a:solidFill>
                  <a:srgbClr val="FFFFFF"/>
                </a:solidFill>
                <a:latin typeface="Open Sauce Bold"/>
              </a:rPr>
              <a:t>2、社會可行性：是否符合法律法規？</a:t>
            </a:r>
          </a:p>
        </p:txBody>
      </p:sp>
      <p:sp>
        <p:nvSpPr>
          <p:cNvPr id="43" name="TextBox 43"/>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Feasibility</a:t>
            </a:r>
          </a:p>
        </p:txBody>
      </p:sp>
      <p:sp>
        <p:nvSpPr>
          <p:cNvPr id="44" name="文字方塊 43">
            <a:extLst>
              <a:ext uri="{FF2B5EF4-FFF2-40B4-BE49-F238E27FC236}">
                <a16:creationId xmlns:a16="http://schemas.microsoft.com/office/drawing/2014/main" id="{A629AE72-EF66-516C-58BD-D6598301E3DC}"/>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5</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25462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0" name="Group 30"/>
          <p:cNvGrpSpPr/>
          <p:nvPr/>
        </p:nvGrpSpPr>
        <p:grpSpPr>
          <a:xfrm>
            <a:off x="284746" y="3520417"/>
            <a:ext cx="7230294" cy="1543050"/>
            <a:chOff x="0" y="0"/>
            <a:chExt cx="1904275" cy="406400"/>
          </a:xfrm>
        </p:grpSpPr>
        <p:sp>
          <p:nvSpPr>
            <p:cNvPr id="31" name="Freeform 31"/>
            <p:cNvSpPr/>
            <p:nvPr/>
          </p:nvSpPr>
          <p:spPr>
            <a:xfrm>
              <a:off x="0" y="0"/>
              <a:ext cx="1904275" cy="406400"/>
            </a:xfrm>
            <a:custGeom>
              <a:avLst/>
              <a:gdLst/>
              <a:ahLst/>
              <a:cxnLst/>
              <a:rect l="l" t="t" r="r" b="b"/>
              <a:pathLst>
                <a:path w="1904275" h="406400">
                  <a:moveTo>
                    <a:pt x="1701075" y="0"/>
                  </a:moveTo>
                  <a:cubicBezTo>
                    <a:pt x="1813299" y="0"/>
                    <a:pt x="1904275" y="90976"/>
                    <a:pt x="1904275" y="203200"/>
                  </a:cubicBezTo>
                  <a:cubicBezTo>
                    <a:pt x="1904275" y="315424"/>
                    <a:pt x="1813299" y="406400"/>
                    <a:pt x="1701075" y="406400"/>
                  </a:cubicBezTo>
                  <a:lnTo>
                    <a:pt x="203200" y="406400"/>
                  </a:lnTo>
                  <a:cubicBezTo>
                    <a:pt x="90976" y="406400"/>
                    <a:pt x="0" y="315424"/>
                    <a:pt x="0" y="203200"/>
                  </a:cubicBezTo>
                  <a:cubicBezTo>
                    <a:pt x="0" y="90976"/>
                    <a:pt x="90976" y="0"/>
                    <a:pt x="203200" y="0"/>
                  </a:cubicBezTo>
                  <a:lnTo>
                    <a:pt x="1701075" y="0"/>
                  </a:lnTo>
                  <a:close/>
                </a:path>
              </a:pathLst>
            </a:custGeom>
            <a:solidFill>
              <a:srgbClr val="5D84BC"/>
            </a:solidFill>
          </p:spPr>
          <p:txBody>
            <a:bodyPr/>
            <a:lstStyle/>
            <a:p>
              <a:endParaRPr lang="zh-TW" altLang="en-US"/>
            </a:p>
          </p:txBody>
        </p:sp>
        <p:sp>
          <p:nvSpPr>
            <p:cNvPr id="32" name="TextBox 32"/>
            <p:cNvSpPr txBox="1"/>
            <p:nvPr/>
          </p:nvSpPr>
          <p:spPr>
            <a:xfrm>
              <a:off x="0" y="-47625"/>
              <a:ext cx="812800" cy="454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8718397" y="2894357"/>
            <a:ext cx="8433652" cy="1826613"/>
            <a:chOff x="0" y="-58273"/>
            <a:chExt cx="2359487" cy="511032"/>
          </a:xfrm>
        </p:grpSpPr>
        <p:sp>
          <p:nvSpPr>
            <p:cNvPr id="34" name="Freeform 34"/>
            <p:cNvSpPr/>
            <p:nvPr/>
          </p:nvSpPr>
          <p:spPr>
            <a:xfrm>
              <a:off x="0" y="0"/>
              <a:ext cx="2350980" cy="391765"/>
            </a:xfrm>
            <a:custGeom>
              <a:avLst/>
              <a:gdLst/>
              <a:ahLst/>
              <a:cxnLst/>
              <a:rect l="l" t="t" r="r" b="b"/>
              <a:pathLst>
                <a:path w="2350980" h="391765">
                  <a:moveTo>
                    <a:pt x="0" y="0"/>
                  </a:moveTo>
                  <a:lnTo>
                    <a:pt x="2350980" y="0"/>
                  </a:lnTo>
                  <a:lnTo>
                    <a:pt x="2350980" y="391765"/>
                  </a:lnTo>
                  <a:lnTo>
                    <a:pt x="0" y="391765"/>
                  </a:lnTo>
                  <a:close/>
                </a:path>
              </a:pathLst>
            </a:custGeom>
            <a:solidFill>
              <a:srgbClr val="C4C5C6"/>
            </a:solidFill>
            <a:ln cap="sq">
              <a:noFill/>
              <a:prstDash val="solid"/>
              <a:miter/>
            </a:ln>
          </p:spPr>
          <p:txBody>
            <a:bodyPr/>
            <a:lstStyle/>
            <a:p>
              <a:endParaRPr lang="zh-TW" altLang="en-US"/>
            </a:p>
          </p:txBody>
        </p:sp>
        <p:sp>
          <p:nvSpPr>
            <p:cNvPr id="35" name="TextBox 35"/>
            <p:cNvSpPr txBox="1"/>
            <p:nvPr/>
          </p:nvSpPr>
          <p:spPr>
            <a:xfrm>
              <a:off x="33329" y="-58273"/>
              <a:ext cx="2326158" cy="511032"/>
            </a:xfrm>
            <a:prstGeom prst="rect">
              <a:avLst/>
            </a:prstGeom>
          </p:spPr>
          <p:txBody>
            <a:bodyPr lIns="50800" tIns="50800" rIns="50800" bIns="50800" rtlCol="0" anchor="ctr"/>
            <a:lstStyle/>
            <a:p>
              <a:pPr algn="just">
                <a:lnSpc>
                  <a:spcPts val="4059"/>
                </a:lnSpc>
              </a:pPr>
              <a:r>
                <a:rPr lang="en-US" sz="2899" dirty="0" err="1">
                  <a:solidFill>
                    <a:srgbClr val="000000"/>
                  </a:solidFill>
                  <a:ea typeface="Open Sauce"/>
                </a:rPr>
                <a:t>定義了使組織和專案職能能夠優化技術決策和行動帶來的效益並降低風險的作業</a:t>
              </a:r>
              <a:r>
                <a:rPr lang="en-US" sz="2899" dirty="0">
                  <a:solidFill>
                    <a:srgbClr val="000000"/>
                  </a:solidFill>
                  <a:ea typeface="Open Sauce"/>
                </a:rPr>
                <a:t>。</a:t>
              </a:r>
            </a:p>
          </p:txBody>
        </p:sp>
      </p:grpSp>
      <p:sp>
        <p:nvSpPr>
          <p:cNvPr id="36" name="Freeform 36"/>
          <p:cNvSpPr/>
          <p:nvPr/>
        </p:nvSpPr>
        <p:spPr>
          <a:xfrm>
            <a:off x="7515039" y="3781293"/>
            <a:ext cx="1130487" cy="510649"/>
          </a:xfrm>
          <a:custGeom>
            <a:avLst/>
            <a:gdLst/>
            <a:ahLst/>
            <a:cxnLst/>
            <a:rect l="l" t="t" r="r" b="b"/>
            <a:pathLst>
              <a:path w="1130487" h="510649">
                <a:moveTo>
                  <a:pt x="0" y="0"/>
                </a:moveTo>
                <a:lnTo>
                  <a:pt x="1130487" y="0"/>
                </a:lnTo>
                <a:lnTo>
                  <a:pt x="1130487" y="510649"/>
                </a:lnTo>
                <a:lnTo>
                  <a:pt x="0" y="51064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7" name="Freeform 37"/>
          <p:cNvSpPr/>
          <p:nvPr/>
        </p:nvSpPr>
        <p:spPr>
          <a:xfrm>
            <a:off x="8095310" y="5963003"/>
            <a:ext cx="3012876" cy="3012876"/>
          </a:xfrm>
          <a:custGeom>
            <a:avLst/>
            <a:gdLst/>
            <a:ahLst/>
            <a:cxnLst/>
            <a:rect l="l" t="t" r="r" b="b"/>
            <a:pathLst>
              <a:path w="3012876" h="3012876">
                <a:moveTo>
                  <a:pt x="0" y="0"/>
                </a:moveTo>
                <a:lnTo>
                  <a:pt x="3012876" y="0"/>
                </a:lnTo>
                <a:lnTo>
                  <a:pt x="3012876" y="3012876"/>
                </a:lnTo>
                <a:lnTo>
                  <a:pt x="0" y="3012876"/>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nvGrpSpPr>
          <p:cNvPr id="38" name="Group 38"/>
          <p:cNvGrpSpPr/>
          <p:nvPr/>
        </p:nvGrpSpPr>
        <p:grpSpPr>
          <a:xfrm>
            <a:off x="511898" y="5482567"/>
            <a:ext cx="2133600" cy="2133600"/>
            <a:chOff x="0" y="0"/>
            <a:chExt cx="814608" cy="814608"/>
          </a:xfrm>
        </p:grpSpPr>
        <p:sp>
          <p:nvSpPr>
            <p:cNvPr id="39" name="Freeform 39"/>
            <p:cNvSpPr/>
            <p:nvPr/>
          </p:nvSpPr>
          <p:spPr>
            <a:xfrm>
              <a:off x="0" y="0"/>
              <a:ext cx="814608" cy="814608"/>
            </a:xfrm>
            <a:custGeom>
              <a:avLst/>
              <a:gdLst/>
              <a:ahLst/>
              <a:cxnLst/>
              <a:rect l="l" t="t" r="r" b="b"/>
              <a:pathLst>
                <a:path w="814608" h="814608">
                  <a:moveTo>
                    <a:pt x="407304" y="0"/>
                  </a:moveTo>
                  <a:cubicBezTo>
                    <a:pt x="182356" y="0"/>
                    <a:pt x="0" y="182356"/>
                    <a:pt x="0" y="407304"/>
                  </a:cubicBezTo>
                  <a:cubicBezTo>
                    <a:pt x="0" y="632252"/>
                    <a:pt x="182356" y="814608"/>
                    <a:pt x="407304" y="814608"/>
                  </a:cubicBezTo>
                  <a:cubicBezTo>
                    <a:pt x="632252" y="814608"/>
                    <a:pt x="814608" y="632252"/>
                    <a:pt x="814608" y="407304"/>
                  </a:cubicBezTo>
                  <a:cubicBezTo>
                    <a:pt x="814608" y="182356"/>
                    <a:pt x="632252" y="0"/>
                    <a:pt x="407304" y="0"/>
                  </a:cubicBezTo>
                  <a:close/>
                </a:path>
              </a:pathLst>
            </a:custGeom>
            <a:solidFill>
              <a:srgbClr val="ECB248"/>
            </a:solidFill>
          </p:spPr>
          <p:txBody>
            <a:bodyPr/>
            <a:lstStyle/>
            <a:p>
              <a:endParaRPr lang="zh-TW" altLang="en-US"/>
            </a:p>
          </p:txBody>
        </p:sp>
        <p:sp>
          <p:nvSpPr>
            <p:cNvPr id="40" name="TextBox 40"/>
            <p:cNvSpPr txBox="1"/>
            <p:nvPr/>
          </p:nvSpPr>
          <p:spPr>
            <a:xfrm>
              <a:off x="38100" y="239612"/>
              <a:ext cx="738408" cy="345560"/>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即時性</a:t>
              </a:r>
              <a:endParaRPr lang="en-US" sz="4299" dirty="0">
                <a:solidFill>
                  <a:srgbClr val="FFFFFF"/>
                </a:solidFill>
                <a:ea typeface="Open Sauce"/>
              </a:endParaRPr>
            </a:p>
          </p:txBody>
        </p:sp>
      </p:grpSp>
      <p:grpSp>
        <p:nvGrpSpPr>
          <p:cNvPr id="41" name="Group 41"/>
          <p:cNvGrpSpPr/>
          <p:nvPr/>
        </p:nvGrpSpPr>
        <p:grpSpPr>
          <a:xfrm>
            <a:off x="15391886" y="5467549"/>
            <a:ext cx="2133600" cy="2133600"/>
            <a:chOff x="29962" y="-4763"/>
            <a:chExt cx="676675" cy="676675"/>
          </a:xfrm>
        </p:grpSpPr>
        <p:sp>
          <p:nvSpPr>
            <p:cNvPr id="42" name="Freeform 42"/>
            <p:cNvSpPr/>
            <p:nvPr/>
          </p:nvSpPr>
          <p:spPr>
            <a:xfrm>
              <a:off x="29962"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43" name="TextBox 43"/>
            <p:cNvSpPr txBox="1"/>
            <p:nvPr/>
          </p:nvSpPr>
          <p:spPr>
            <a:xfrm>
              <a:off x="173558" y="112556"/>
              <a:ext cx="389485" cy="442038"/>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可生</a:t>
              </a:r>
              <a:endParaRPr lang="en-US" sz="4299" dirty="0">
                <a:solidFill>
                  <a:srgbClr val="FFFFFF"/>
                </a:solidFill>
                <a:ea typeface="Open Sauce"/>
              </a:endParaRPr>
            </a:p>
            <a:p>
              <a:pPr algn="ctr">
                <a:lnSpc>
                  <a:spcPts val="6019"/>
                </a:lnSpc>
              </a:pPr>
              <a:r>
                <a:rPr lang="en-US" sz="4299" dirty="0" err="1">
                  <a:solidFill>
                    <a:srgbClr val="FFFFFF"/>
                  </a:solidFill>
                  <a:ea typeface="Open Sauce"/>
                </a:rPr>
                <a:t>產性</a:t>
              </a:r>
              <a:endParaRPr lang="en-US" sz="4299" dirty="0">
                <a:solidFill>
                  <a:srgbClr val="FFFFFF"/>
                </a:solidFill>
                <a:ea typeface="Open Sauce"/>
              </a:endParaRPr>
            </a:p>
          </p:txBody>
        </p:sp>
      </p:grpSp>
      <p:sp>
        <p:nvSpPr>
          <p:cNvPr id="44" name="TextBox 44"/>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45" name="TextBox 45"/>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6" name="TextBox 46"/>
          <p:cNvSpPr txBox="1"/>
          <p:nvPr/>
        </p:nvSpPr>
        <p:spPr>
          <a:xfrm>
            <a:off x="294271" y="2203482"/>
            <a:ext cx="7967776"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標準實務可行性與價值評估</a:t>
            </a:r>
            <a:r>
              <a:rPr lang="en-US" sz="4499" dirty="0">
                <a:solidFill>
                  <a:srgbClr val="000000"/>
                </a:solidFill>
                <a:latin typeface="Noto Sans T Chinese Bold"/>
              </a:rPr>
              <a:t> -</a:t>
            </a:r>
          </a:p>
        </p:txBody>
      </p:sp>
      <p:sp>
        <p:nvSpPr>
          <p:cNvPr id="47" name="TextBox 47"/>
          <p:cNvSpPr txBox="1"/>
          <p:nvPr/>
        </p:nvSpPr>
        <p:spPr>
          <a:xfrm>
            <a:off x="-73347" y="3930627"/>
            <a:ext cx="8274631" cy="6464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Open Sauce Bold"/>
              </a:rPr>
              <a:t>6.4 Technical processes </a:t>
            </a:r>
          </a:p>
        </p:txBody>
      </p:sp>
      <p:sp>
        <p:nvSpPr>
          <p:cNvPr id="48" name="TextBox 48"/>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Feasibility</a:t>
            </a:r>
          </a:p>
        </p:txBody>
      </p:sp>
      <p:grpSp>
        <p:nvGrpSpPr>
          <p:cNvPr id="49" name="Group 49"/>
          <p:cNvGrpSpPr/>
          <p:nvPr/>
        </p:nvGrpSpPr>
        <p:grpSpPr>
          <a:xfrm>
            <a:off x="1938007" y="7601149"/>
            <a:ext cx="2133600" cy="2133600"/>
            <a:chOff x="0" y="-4763"/>
            <a:chExt cx="676675" cy="676675"/>
          </a:xfrm>
        </p:grpSpPr>
        <p:sp>
          <p:nvSpPr>
            <p:cNvPr id="50" name="Freeform 50"/>
            <p:cNvSpPr/>
            <p:nvPr/>
          </p:nvSpPr>
          <p:spPr>
            <a:xfrm>
              <a:off x="0"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51" name="TextBox 51"/>
            <p:cNvSpPr txBox="1"/>
            <p:nvPr/>
          </p:nvSpPr>
          <p:spPr>
            <a:xfrm>
              <a:off x="60014" y="208041"/>
              <a:ext cx="556648" cy="251067"/>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可用性</a:t>
              </a:r>
              <a:endParaRPr lang="en-US" sz="4299" dirty="0">
                <a:solidFill>
                  <a:srgbClr val="FFFFFF"/>
                </a:solidFill>
                <a:ea typeface="Open Sauce"/>
              </a:endParaRPr>
            </a:p>
          </p:txBody>
        </p:sp>
      </p:grpSp>
      <p:grpSp>
        <p:nvGrpSpPr>
          <p:cNvPr id="52" name="Group 52"/>
          <p:cNvGrpSpPr/>
          <p:nvPr/>
        </p:nvGrpSpPr>
        <p:grpSpPr>
          <a:xfrm>
            <a:off x="3557729" y="5467549"/>
            <a:ext cx="2133600" cy="2133600"/>
            <a:chOff x="0" y="-4763"/>
            <a:chExt cx="676675" cy="676675"/>
          </a:xfrm>
        </p:grpSpPr>
        <p:sp>
          <p:nvSpPr>
            <p:cNvPr id="53" name="Freeform 53"/>
            <p:cNvSpPr/>
            <p:nvPr/>
          </p:nvSpPr>
          <p:spPr>
            <a:xfrm>
              <a:off x="0"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54" name="TextBox 54"/>
            <p:cNvSpPr txBox="1"/>
            <p:nvPr/>
          </p:nvSpPr>
          <p:spPr>
            <a:xfrm>
              <a:off x="121271" y="103371"/>
              <a:ext cx="434134" cy="460409"/>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成本</a:t>
              </a:r>
              <a:endParaRPr lang="en-US" sz="4299" dirty="0">
                <a:solidFill>
                  <a:srgbClr val="FFFFFF"/>
                </a:solidFill>
                <a:ea typeface="Open Sauce"/>
              </a:endParaRPr>
            </a:p>
            <a:p>
              <a:pPr algn="ctr">
                <a:lnSpc>
                  <a:spcPts val="6019"/>
                </a:lnSpc>
              </a:pPr>
              <a:r>
                <a:rPr lang="en-US" sz="4299" dirty="0" err="1">
                  <a:solidFill>
                    <a:srgbClr val="FFFFFF"/>
                  </a:solidFill>
                  <a:ea typeface="Open Sauce"/>
                </a:rPr>
                <a:t>效益</a:t>
              </a:r>
              <a:endParaRPr lang="en-US" sz="4299" dirty="0">
                <a:solidFill>
                  <a:srgbClr val="FFFFFF"/>
                </a:solidFill>
                <a:ea typeface="Open Sauce"/>
              </a:endParaRPr>
            </a:p>
          </p:txBody>
        </p:sp>
      </p:grpSp>
      <p:grpSp>
        <p:nvGrpSpPr>
          <p:cNvPr id="58" name="Group 58"/>
          <p:cNvGrpSpPr/>
          <p:nvPr/>
        </p:nvGrpSpPr>
        <p:grpSpPr>
          <a:xfrm>
            <a:off x="11580597" y="5467549"/>
            <a:ext cx="2133600" cy="2133600"/>
            <a:chOff x="0" y="-4763"/>
            <a:chExt cx="676675" cy="676675"/>
          </a:xfrm>
        </p:grpSpPr>
        <p:sp>
          <p:nvSpPr>
            <p:cNvPr id="59" name="Freeform 59"/>
            <p:cNvSpPr/>
            <p:nvPr/>
          </p:nvSpPr>
          <p:spPr>
            <a:xfrm>
              <a:off x="0"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60" name="TextBox 60"/>
            <p:cNvSpPr txBox="1"/>
            <p:nvPr/>
          </p:nvSpPr>
          <p:spPr>
            <a:xfrm>
              <a:off x="59571" y="229292"/>
              <a:ext cx="557533" cy="208565"/>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可靠性</a:t>
              </a:r>
              <a:endParaRPr lang="en-US" sz="4299" dirty="0">
                <a:solidFill>
                  <a:srgbClr val="FFFFFF"/>
                </a:solidFill>
                <a:ea typeface="Open Sauce"/>
              </a:endParaRPr>
            </a:p>
          </p:txBody>
        </p:sp>
      </p:grpSp>
      <p:grpSp>
        <p:nvGrpSpPr>
          <p:cNvPr id="61" name="Group 61"/>
          <p:cNvGrpSpPr/>
          <p:nvPr/>
        </p:nvGrpSpPr>
        <p:grpSpPr>
          <a:xfrm>
            <a:off x="13495501" y="7601149"/>
            <a:ext cx="2133600" cy="2133600"/>
            <a:chOff x="29962" y="-4763"/>
            <a:chExt cx="676675" cy="676675"/>
          </a:xfrm>
        </p:grpSpPr>
        <p:sp>
          <p:nvSpPr>
            <p:cNvPr id="62" name="Freeform 62"/>
            <p:cNvSpPr/>
            <p:nvPr/>
          </p:nvSpPr>
          <p:spPr>
            <a:xfrm>
              <a:off x="29962"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63" name="TextBox 63"/>
            <p:cNvSpPr txBox="1"/>
            <p:nvPr/>
          </p:nvSpPr>
          <p:spPr>
            <a:xfrm>
              <a:off x="170782" y="119081"/>
              <a:ext cx="395037" cy="428988"/>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可維</a:t>
              </a:r>
              <a:endParaRPr lang="en-US" sz="4299" dirty="0">
                <a:solidFill>
                  <a:srgbClr val="FFFFFF"/>
                </a:solidFill>
                <a:ea typeface="Open Sauce"/>
              </a:endParaRPr>
            </a:p>
            <a:p>
              <a:pPr algn="ctr">
                <a:lnSpc>
                  <a:spcPts val="6019"/>
                </a:lnSpc>
              </a:pPr>
              <a:r>
                <a:rPr lang="en-US" sz="4299" dirty="0" err="1">
                  <a:solidFill>
                    <a:srgbClr val="FFFFFF"/>
                  </a:solidFill>
                  <a:ea typeface="Open Sauce"/>
                </a:rPr>
                <a:t>護性</a:t>
              </a:r>
              <a:endParaRPr lang="en-US" sz="4299" dirty="0">
                <a:solidFill>
                  <a:srgbClr val="FFFFFF"/>
                </a:solidFill>
                <a:ea typeface="Open Sauce"/>
              </a:endParaRPr>
            </a:p>
          </p:txBody>
        </p:sp>
      </p:grpSp>
      <p:sp>
        <p:nvSpPr>
          <p:cNvPr id="64" name="TextBox 64"/>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SWEBOK KA</a:t>
            </a:r>
          </a:p>
        </p:txBody>
      </p:sp>
      <p:sp>
        <p:nvSpPr>
          <p:cNvPr id="65" name="文字方塊 64">
            <a:extLst>
              <a:ext uri="{FF2B5EF4-FFF2-40B4-BE49-F238E27FC236}">
                <a16:creationId xmlns:a16="http://schemas.microsoft.com/office/drawing/2014/main" id="{778C3D88-4E31-ADCD-487D-EFFD99D252CB}"/>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6</a:t>
            </a:r>
            <a:endParaRPr lang="en-US" altLang="zh-TW" sz="1800" dirty="0">
              <a:solidFill>
                <a:srgbClr val="000000"/>
              </a:solidFill>
              <a:latin typeface="Open Sauce"/>
            </a:endParaRPr>
          </a:p>
        </p:txBody>
      </p:sp>
      <p:grpSp>
        <p:nvGrpSpPr>
          <p:cNvPr id="66" name="Group 49">
            <a:extLst>
              <a:ext uri="{FF2B5EF4-FFF2-40B4-BE49-F238E27FC236}">
                <a16:creationId xmlns:a16="http://schemas.microsoft.com/office/drawing/2014/main" id="{AB732EEF-1A01-008B-D443-A8B4FE543758}"/>
              </a:ext>
            </a:extLst>
          </p:cNvPr>
          <p:cNvGrpSpPr/>
          <p:nvPr/>
        </p:nvGrpSpPr>
        <p:grpSpPr>
          <a:xfrm>
            <a:off x="5340506" y="7616167"/>
            <a:ext cx="2133600" cy="2133600"/>
            <a:chOff x="0" y="-4763"/>
            <a:chExt cx="676675" cy="676675"/>
          </a:xfrm>
        </p:grpSpPr>
        <p:sp>
          <p:nvSpPr>
            <p:cNvPr id="67" name="Freeform 50">
              <a:extLst>
                <a:ext uri="{FF2B5EF4-FFF2-40B4-BE49-F238E27FC236}">
                  <a16:creationId xmlns:a16="http://schemas.microsoft.com/office/drawing/2014/main" id="{720346F2-DD97-968E-2877-B5EB645D875B}"/>
                </a:ext>
              </a:extLst>
            </p:cNvPr>
            <p:cNvSpPr/>
            <p:nvPr/>
          </p:nvSpPr>
          <p:spPr>
            <a:xfrm>
              <a:off x="0" y="-4763"/>
              <a:ext cx="676675" cy="676675"/>
            </a:xfrm>
            <a:custGeom>
              <a:avLst/>
              <a:gdLst/>
              <a:ahLst/>
              <a:cxnLst/>
              <a:rect l="l" t="t" r="r" b="b"/>
              <a:pathLst>
                <a:path w="676675" h="676675">
                  <a:moveTo>
                    <a:pt x="338338" y="0"/>
                  </a:moveTo>
                  <a:cubicBezTo>
                    <a:pt x="151479" y="0"/>
                    <a:pt x="0" y="151479"/>
                    <a:pt x="0" y="338338"/>
                  </a:cubicBezTo>
                  <a:cubicBezTo>
                    <a:pt x="0" y="525196"/>
                    <a:pt x="151479" y="676675"/>
                    <a:pt x="338338" y="676675"/>
                  </a:cubicBezTo>
                  <a:cubicBezTo>
                    <a:pt x="525196" y="676675"/>
                    <a:pt x="676675" y="525196"/>
                    <a:pt x="676675" y="338338"/>
                  </a:cubicBezTo>
                  <a:cubicBezTo>
                    <a:pt x="676675" y="151479"/>
                    <a:pt x="525196" y="0"/>
                    <a:pt x="338338" y="0"/>
                  </a:cubicBezTo>
                  <a:close/>
                </a:path>
              </a:pathLst>
            </a:custGeom>
            <a:solidFill>
              <a:srgbClr val="ECB248"/>
            </a:solidFill>
          </p:spPr>
          <p:txBody>
            <a:bodyPr/>
            <a:lstStyle/>
            <a:p>
              <a:endParaRPr lang="zh-TW" altLang="en-US"/>
            </a:p>
          </p:txBody>
        </p:sp>
        <p:sp>
          <p:nvSpPr>
            <p:cNvPr id="68" name="TextBox 51">
              <a:extLst>
                <a:ext uri="{FF2B5EF4-FFF2-40B4-BE49-F238E27FC236}">
                  <a16:creationId xmlns:a16="http://schemas.microsoft.com/office/drawing/2014/main" id="{89A95F41-E87B-22A6-7C23-1663711BD43F}"/>
                </a:ext>
              </a:extLst>
            </p:cNvPr>
            <p:cNvSpPr txBox="1"/>
            <p:nvPr/>
          </p:nvSpPr>
          <p:spPr>
            <a:xfrm>
              <a:off x="60014" y="208041"/>
              <a:ext cx="556648" cy="251067"/>
            </a:xfrm>
            <a:prstGeom prst="rect">
              <a:avLst/>
            </a:prstGeom>
          </p:spPr>
          <p:txBody>
            <a:bodyPr lIns="50800" tIns="50800" rIns="50800" bIns="50800" rtlCol="0" anchor="ctr"/>
            <a:lstStyle/>
            <a:p>
              <a:pPr algn="ctr">
                <a:lnSpc>
                  <a:spcPts val="6019"/>
                </a:lnSpc>
              </a:pPr>
              <a:r>
                <a:rPr lang="zh-TW" altLang="en-US" sz="4299" dirty="0">
                  <a:solidFill>
                    <a:srgbClr val="FFFFFF"/>
                  </a:solidFill>
                  <a:ea typeface="Open Sauce"/>
                </a:rPr>
                <a:t>功能</a:t>
              </a:r>
              <a:r>
                <a:rPr lang="en-US" sz="4299" dirty="0">
                  <a:solidFill>
                    <a:srgbClr val="FFFFFF"/>
                  </a:solidFill>
                  <a:ea typeface="Open Sauce"/>
                </a:rPr>
                <a:t>性</a:t>
              </a:r>
            </a:p>
          </p:txBody>
        </p:sp>
      </p:grpSp>
      <p:grpSp>
        <p:nvGrpSpPr>
          <p:cNvPr id="69" name="Group 64">
            <a:extLst>
              <a:ext uri="{FF2B5EF4-FFF2-40B4-BE49-F238E27FC236}">
                <a16:creationId xmlns:a16="http://schemas.microsoft.com/office/drawing/2014/main" id="{A38FE97B-7EAF-5D64-FFCA-677BF190ED91}"/>
              </a:ext>
            </a:extLst>
          </p:cNvPr>
          <p:cNvGrpSpPr/>
          <p:nvPr/>
        </p:nvGrpSpPr>
        <p:grpSpPr>
          <a:xfrm>
            <a:off x="-1118008" y="-480779"/>
            <a:ext cx="21439511" cy="11586359"/>
            <a:chOff x="0" y="0"/>
            <a:chExt cx="5646620" cy="3051551"/>
          </a:xfrm>
        </p:grpSpPr>
        <p:sp>
          <p:nvSpPr>
            <p:cNvPr id="70" name="Freeform 65">
              <a:extLst>
                <a:ext uri="{FF2B5EF4-FFF2-40B4-BE49-F238E27FC236}">
                  <a16:creationId xmlns:a16="http://schemas.microsoft.com/office/drawing/2014/main" id="{69A6C779-F9E5-39AF-93D9-E454B6A1F70A}"/>
                </a:ext>
              </a:extLst>
            </p:cNvPr>
            <p:cNvSpPr/>
            <p:nvPr/>
          </p:nvSpPr>
          <p:spPr>
            <a:xfrm>
              <a:off x="0" y="0"/>
              <a:ext cx="5646620" cy="3051551"/>
            </a:xfrm>
            <a:custGeom>
              <a:avLst/>
              <a:gdLst/>
              <a:ahLst/>
              <a:cxnLst/>
              <a:rect l="l" t="t" r="r" b="b"/>
              <a:pathLst>
                <a:path w="5646620" h="3051551">
                  <a:moveTo>
                    <a:pt x="18416" y="0"/>
                  </a:moveTo>
                  <a:lnTo>
                    <a:pt x="5628204" y="0"/>
                  </a:lnTo>
                  <a:cubicBezTo>
                    <a:pt x="5638375" y="0"/>
                    <a:pt x="5646620" y="8245"/>
                    <a:pt x="5646620" y="18416"/>
                  </a:cubicBezTo>
                  <a:lnTo>
                    <a:pt x="5646620" y="3033135"/>
                  </a:lnTo>
                  <a:cubicBezTo>
                    <a:pt x="5646620" y="3038019"/>
                    <a:pt x="5644680" y="3042704"/>
                    <a:pt x="5641226" y="3046157"/>
                  </a:cubicBezTo>
                  <a:cubicBezTo>
                    <a:pt x="5637772" y="3049611"/>
                    <a:pt x="5633088" y="3051551"/>
                    <a:pt x="5628204" y="3051551"/>
                  </a:cubicBezTo>
                  <a:lnTo>
                    <a:pt x="18416" y="3051551"/>
                  </a:lnTo>
                  <a:cubicBezTo>
                    <a:pt x="8245" y="3051551"/>
                    <a:pt x="0" y="3043306"/>
                    <a:pt x="0" y="3033135"/>
                  </a:cubicBezTo>
                  <a:lnTo>
                    <a:pt x="0" y="18416"/>
                  </a:lnTo>
                  <a:cubicBezTo>
                    <a:pt x="0" y="13532"/>
                    <a:pt x="1940" y="8848"/>
                    <a:pt x="5394" y="5394"/>
                  </a:cubicBezTo>
                  <a:cubicBezTo>
                    <a:pt x="8848" y="1940"/>
                    <a:pt x="13532" y="0"/>
                    <a:pt x="18416" y="0"/>
                  </a:cubicBezTo>
                  <a:close/>
                </a:path>
              </a:pathLst>
            </a:custGeom>
            <a:solidFill>
              <a:srgbClr val="FFFFFF">
                <a:alpha val="61961"/>
              </a:srgbClr>
            </a:solidFill>
          </p:spPr>
          <p:txBody>
            <a:bodyPr/>
            <a:lstStyle/>
            <a:p>
              <a:endParaRPr lang="zh-TW" altLang="en-US"/>
            </a:p>
          </p:txBody>
        </p:sp>
        <p:sp>
          <p:nvSpPr>
            <p:cNvPr id="71" name="TextBox 66">
              <a:extLst>
                <a:ext uri="{FF2B5EF4-FFF2-40B4-BE49-F238E27FC236}">
                  <a16:creationId xmlns:a16="http://schemas.microsoft.com/office/drawing/2014/main" id="{48013AF3-5854-956F-2778-DE59FEB6915F}"/>
                </a:ext>
              </a:extLst>
            </p:cNvPr>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72" name="Group 67">
            <a:extLst>
              <a:ext uri="{FF2B5EF4-FFF2-40B4-BE49-F238E27FC236}">
                <a16:creationId xmlns:a16="http://schemas.microsoft.com/office/drawing/2014/main" id="{7D483ECD-E14B-8793-2A33-16AAA0DB2DC5}"/>
              </a:ext>
            </a:extLst>
          </p:cNvPr>
          <p:cNvGrpSpPr/>
          <p:nvPr/>
        </p:nvGrpSpPr>
        <p:grpSpPr>
          <a:xfrm>
            <a:off x="2709398" y="4233070"/>
            <a:ext cx="12326621" cy="2498995"/>
            <a:chOff x="0" y="0"/>
            <a:chExt cx="3246518" cy="658172"/>
          </a:xfrm>
        </p:grpSpPr>
        <p:sp>
          <p:nvSpPr>
            <p:cNvPr id="73" name="Freeform 68">
              <a:extLst>
                <a:ext uri="{FF2B5EF4-FFF2-40B4-BE49-F238E27FC236}">
                  <a16:creationId xmlns:a16="http://schemas.microsoft.com/office/drawing/2014/main" id="{C87855CC-773E-F146-43BF-CEB376356B79}"/>
                </a:ext>
              </a:extLst>
            </p:cNvPr>
            <p:cNvSpPr/>
            <p:nvPr/>
          </p:nvSpPr>
          <p:spPr>
            <a:xfrm>
              <a:off x="0" y="0"/>
              <a:ext cx="3246518" cy="658172"/>
            </a:xfrm>
            <a:custGeom>
              <a:avLst/>
              <a:gdLst/>
              <a:ahLst/>
              <a:cxnLst/>
              <a:rect l="l" t="t" r="r" b="b"/>
              <a:pathLst>
                <a:path w="3246518" h="658172">
                  <a:moveTo>
                    <a:pt x="32031" y="0"/>
                  </a:moveTo>
                  <a:lnTo>
                    <a:pt x="3214486" y="0"/>
                  </a:lnTo>
                  <a:cubicBezTo>
                    <a:pt x="3222981" y="0"/>
                    <a:pt x="3231129" y="3375"/>
                    <a:pt x="3237136" y="9382"/>
                  </a:cubicBezTo>
                  <a:cubicBezTo>
                    <a:pt x="3243143" y="15389"/>
                    <a:pt x="3246518" y="23536"/>
                    <a:pt x="3246518" y="32031"/>
                  </a:cubicBezTo>
                  <a:lnTo>
                    <a:pt x="3246518" y="626140"/>
                  </a:lnTo>
                  <a:cubicBezTo>
                    <a:pt x="3246518" y="634635"/>
                    <a:pt x="3243143" y="642783"/>
                    <a:pt x="3237136" y="648790"/>
                  </a:cubicBezTo>
                  <a:cubicBezTo>
                    <a:pt x="3231129" y="654797"/>
                    <a:pt x="3222981" y="658172"/>
                    <a:pt x="3214486" y="658172"/>
                  </a:cubicBezTo>
                  <a:lnTo>
                    <a:pt x="32031" y="658172"/>
                  </a:lnTo>
                  <a:cubicBezTo>
                    <a:pt x="23536" y="658172"/>
                    <a:pt x="15389" y="654797"/>
                    <a:pt x="9382" y="648790"/>
                  </a:cubicBezTo>
                  <a:cubicBezTo>
                    <a:pt x="3375" y="642783"/>
                    <a:pt x="0" y="634635"/>
                    <a:pt x="0" y="626140"/>
                  </a:cubicBezTo>
                  <a:lnTo>
                    <a:pt x="0" y="32031"/>
                  </a:lnTo>
                  <a:cubicBezTo>
                    <a:pt x="0" y="23536"/>
                    <a:pt x="3375" y="15389"/>
                    <a:pt x="9382" y="9382"/>
                  </a:cubicBezTo>
                  <a:cubicBezTo>
                    <a:pt x="15389" y="3375"/>
                    <a:pt x="23536" y="0"/>
                    <a:pt x="32031" y="0"/>
                  </a:cubicBezTo>
                  <a:close/>
                </a:path>
              </a:pathLst>
            </a:custGeom>
            <a:solidFill>
              <a:srgbClr val="13508B"/>
            </a:solidFill>
          </p:spPr>
          <p:txBody>
            <a:bodyPr/>
            <a:lstStyle/>
            <a:p>
              <a:endParaRPr lang="zh-TW" altLang="en-US"/>
            </a:p>
          </p:txBody>
        </p:sp>
        <p:sp>
          <p:nvSpPr>
            <p:cNvPr id="74" name="TextBox 69">
              <a:extLst>
                <a:ext uri="{FF2B5EF4-FFF2-40B4-BE49-F238E27FC236}">
                  <a16:creationId xmlns:a16="http://schemas.microsoft.com/office/drawing/2014/main" id="{6053F63A-7004-50B1-4E24-CB7698D7C2BE}"/>
                </a:ext>
              </a:extLst>
            </p:cNvPr>
            <p:cNvSpPr txBox="1"/>
            <p:nvPr/>
          </p:nvSpPr>
          <p:spPr>
            <a:xfrm>
              <a:off x="0" y="-66675"/>
              <a:ext cx="812800" cy="879475"/>
            </a:xfrm>
            <a:prstGeom prst="rect">
              <a:avLst/>
            </a:prstGeom>
          </p:spPr>
          <p:txBody>
            <a:bodyPr lIns="50800" tIns="50800" rIns="50800" bIns="50800" rtlCol="0" anchor="ctr"/>
            <a:lstStyle/>
            <a:p>
              <a:pPr algn="ctr">
                <a:lnSpc>
                  <a:spcPts val="4059"/>
                </a:lnSpc>
              </a:pPr>
              <a:endParaRPr/>
            </a:p>
          </p:txBody>
        </p:sp>
      </p:grpSp>
      <p:sp>
        <p:nvSpPr>
          <p:cNvPr id="75" name="Freeform 70">
            <a:extLst>
              <a:ext uri="{FF2B5EF4-FFF2-40B4-BE49-F238E27FC236}">
                <a16:creationId xmlns:a16="http://schemas.microsoft.com/office/drawing/2014/main" id="{564299A6-D84D-09B7-80AE-4316E7DC6944}"/>
              </a:ext>
            </a:extLst>
          </p:cNvPr>
          <p:cNvSpPr/>
          <p:nvPr/>
        </p:nvSpPr>
        <p:spPr>
          <a:xfrm rot="-892061">
            <a:off x="1435706" y="2774894"/>
            <a:ext cx="2319704" cy="1490410"/>
          </a:xfrm>
          <a:custGeom>
            <a:avLst/>
            <a:gdLst/>
            <a:ahLst/>
            <a:cxnLst/>
            <a:rect l="l" t="t" r="r" b="b"/>
            <a:pathLst>
              <a:path w="2319704" h="1490410">
                <a:moveTo>
                  <a:pt x="0" y="0"/>
                </a:moveTo>
                <a:lnTo>
                  <a:pt x="2319704" y="0"/>
                </a:lnTo>
                <a:lnTo>
                  <a:pt x="2319704" y="1490409"/>
                </a:lnTo>
                <a:lnTo>
                  <a:pt x="0" y="149040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zh-TW" altLang="en-US"/>
          </a:p>
        </p:txBody>
      </p:sp>
      <p:sp>
        <p:nvSpPr>
          <p:cNvPr id="76" name="TextBox 71">
            <a:extLst>
              <a:ext uri="{FF2B5EF4-FFF2-40B4-BE49-F238E27FC236}">
                <a16:creationId xmlns:a16="http://schemas.microsoft.com/office/drawing/2014/main" id="{2967406D-5611-8C34-2C98-F3D5F733F974}"/>
              </a:ext>
            </a:extLst>
          </p:cNvPr>
          <p:cNvSpPr txBox="1"/>
          <p:nvPr/>
        </p:nvSpPr>
        <p:spPr>
          <a:xfrm>
            <a:off x="3458786" y="4665561"/>
            <a:ext cx="11177187" cy="1749425"/>
          </a:xfrm>
          <a:prstGeom prst="rect">
            <a:avLst/>
          </a:prstGeom>
        </p:spPr>
        <p:txBody>
          <a:bodyPr lIns="0" tIns="0" rIns="0" bIns="0" rtlCol="0" anchor="t">
            <a:spAutoFit/>
          </a:bodyPr>
          <a:lstStyle/>
          <a:p>
            <a:pPr algn="just">
              <a:lnSpc>
                <a:spcPts val="7000"/>
              </a:lnSpc>
              <a:spcBef>
                <a:spcPct val="0"/>
              </a:spcBef>
            </a:pPr>
            <a:r>
              <a:rPr lang="en-US" sz="5000" dirty="0" err="1">
                <a:solidFill>
                  <a:srgbClr val="FFFFFF"/>
                </a:solidFill>
                <a:ea typeface="Noto Sans T Chinese"/>
              </a:rPr>
              <a:t>使產品和服務符合社會的期望或立法要求，包括健康、安全和環境因素</a:t>
            </a:r>
            <a:r>
              <a:rPr lang="en-US" sz="5000" dirty="0">
                <a:solidFill>
                  <a:srgbClr val="FFFFFF"/>
                </a:solidFill>
                <a:ea typeface="Noto Sans T Chinese"/>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ppt_x"/>
                                          </p:val>
                                        </p:tav>
                                        <p:tav tm="100000">
                                          <p:val>
                                            <p:strVal val="#ppt_x"/>
                                          </p:val>
                                        </p:tav>
                                      </p:tavLst>
                                    </p:anim>
                                    <p:anim calcmode="lin" valueType="num">
                                      <p:cBhvr additive="base">
                                        <p:cTn id="17" dur="500" fill="hold"/>
                                        <p:tgtEl>
                                          <p:spTgt spid="49"/>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ppt_x"/>
                                          </p:val>
                                        </p:tav>
                                        <p:tav tm="100000">
                                          <p:val>
                                            <p:strVal val="#ppt_x"/>
                                          </p:val>
                                        </p:tav>
                                      </p:tavLst>
                                    </p:anim>
                                    <p:anim calcmode="lin" valueType="num">
                                      <p:cBhvr additive="base">
                                        <p:cTn id="22" dur="500" fill="hold"/>
                                        <p:tgtEl>
                                          <p:spTgt spid="5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additive="base">
                                        <p:cTn id="26" dur="500" fill="hold"/>
                                        <p:tgtEl>
                                          <p:spTgt spid="66"/>
                                        </p:tgtEl>
                                        <p:attrNameLst>
                                          <p:attrName>ppt_x</p:attrName>
                                        </p:attrNameLst>
                                      </p:cBhvr>
                                      <p:tavLst>
                                        <p:tav tm="0">
                                          <p:val>
                                            <p:strVal val="#ppt_x"/>
                                          </p:val>
                                        </p:tav>
                                        <p:tav tm="100000">
                                          <p:val>
                                            <p:strVal val="#ppt_x"/>
                                          </p:val>
                                        </p:tav>
                                      </p:tavLst>
                                    </p:anim>
                                    <p:anim calcmode="lin" valueType="num">
                                      <p:cBhvr additive="base">
                                        <p:cTn id="27" dur="500" fill="hold"/>
                                        <p:tgtEl>
                                          <p:spTgt spid="66"/>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ppt_x"/>
                                          </p:val>
                                        </p:tav>
                                        <p:tav tm="100000">
                                          <p:val>
                                            <p:strVal val="#ppt_x"/>
                                          </p:val>
                                        </p:tav>
                                      </p:tavLst>
                                    </p:anim>
                                    <p:anim calcmode="lin" valueType="num">
                                      <p:cBhvr additive="base">
                                        <p:cTn id="32" dur="500" fill="hold"/>
                                        <p:tgtEl>
                                          <p:spTgt spid="58"/>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anim calcmode="lin" valueType="num">
                                      <p:cBhvr additive="base">
                                        <p:cTn id="36" dur="500" fill="hold"/>
                                        <p:tgtEl>
                                          <p:spTgt spid="61"/>
                                        </p:tgtEl>
                                        <p:attrNameLst>
                                          <p:attrName>ppt_x</p:attrName>
                                        </p:attrNameLst>
                                      </p:cBhvr>
                                      <p:tavLst>
                                        <p:tav tm="0">
                                          <p:val>
                                            <p:strVal val="#ppt_x"/>
                                          </p:val>
                                        </p:tav>
                                        <p:tav tm="100000">
                                          <p:val>
                                            <p:strVal val="#ppt_x"/>
                                          </p:val>
                                        </p:tav>
                                      </p:tavLst>
                                    </p:anim>
                                    <p:anim calcmode="lin" valueType="num">
                                      <p:cBhvr additive="base">
                                        <p:cTn id="37" dur="500" fill="hold"/>
                                        <p:tgtEl>
                                          <p:spTgt spid="61"/>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fill="hold"/>
                                        <p:tgtEl>
                                          <p:spTgt spid="41"/>
                                        </p:tgtEl>
                                        <p:attrNameLst>
                                          <p:attrName>ppt_x</p:attrName>
                                        </p:attrNameLst>
                                      </p:cBhvr>
                                      <p:tavLst>
                                        <p:tav tm="0">
                                          <p:val>
                                            <p:strVal val="#ppt_x"/>
                                          </p:val>
                                        </p:tav>
                                        <p:tav tm="100000">
                                          <p:val>
                                            <p:strVal val="#ppt_x"/>
                                          </p:val>
                                        </p:tav>
                                      </p:tavLst>
                                    </p:anim>
                                    <p:anim calcmode="lin" valueType="num">
                                      <p:cBhvr additive="base">
                                        <p:cTn id="4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nodeType="clickEffect">
                                  <p:stCondLst>
                                    <p:cond delay="0"/>
                                  </p:stCondLst>
                                  <p:childTnLst>
                                    <p:animEffect transition="out" filter="fade">
                                      <p:cBhvr>
                                        <p:cTn id="56" dur="500" tmFilter="0, 0; .2, .5; .8, .5; 1, 0"/>
                                        <p:tgtEl>
                                          <p:spTgt spid="69"/>
                                        </p:tgtEl>
                                      </p:cBhvr>
                                    </p:animEffect>
                                    <p:animScale>
                                      <p:cBhvr>
                                        <p:cTn id="57" dur="250" autoRev="1" fill="hold"/>
                                        <p:tgtEl>
                                          <p:spTgt spid="69"/>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72"/>
                                        </p:tgtEl>
                                      </p:cBhvr>
                                    </p:animEffect>
                                    <p:animScale>
                                      <p:cBhvr>
                                        <p:cTn id="60" dur="250" autoRev="1" fill="hold"/>
                                        <p:tgtEl>
                                          <p:spTgt spid="72"/>
                                        </p:tgtEl>
                                      </p:cBhvr>
                                      <p:by x="105000" y="105000"/>
                                    </p:animScale>
                                  </p:childTnLst>
                                </p:cTn>
                              </p:par>
                              <p:par>
                                <p:cTn id="61" presetID="26" presetClass="emph" presetSubtype="0" fill="hold" grpId="1" nodeType="withEffect">
                                  <p:stCondLst>
                                    <p:cond delay="0"/>
                                  </p:stCondLst>
                                  <p:childTnLst>
                                    <p:animEffect transition="out" filter="fade">
                                      <p:cBhvr>
                                        <p:cTn id="62" dur="500" tmFilter="0, 0; .2, .5; .8, .5; 1, 0"/>
                                        <p:tgtEl>
                                          <p:spTgt spid="75"/>
                                        </p:tgtEl>
                                      </p:cBhvr>
                                    </p:animEffect>
                                    <p:animScale>
                                      <p:cBhvr>
                                        <p:cTn id="63" dur="250" autoRev="1" fill="hold"/>
                                        <p:tgtEl>
                                          <p:spTgt spid="75"/>
                                        </p:tgtEl>
                                      </p:cBhvr>
                                      <p:by x="105000" y="105000"/>
                                    </p:animScale>
                                  </p:childTnLst>
                                </p:cTn>
                              </p:par>
                              <p:par>
                                <p:cTn id="64" presetID="26" presetClass="emph" presetSubtype="0" fill="hold" grpId="1" nodeType="withEffect">
                                  <p:stCondLst>
                                    <p:cond delay="0"/>
                                  </p:stCondLst>
                                  <p:childTnLst>
                                    <p:animEffect transition="out" filter="fade">
                                      <p:cBhvr>
                                        <p:cTn id="65" dur="500" tmFilter="0, 0; .2, .5; .8, .5; 1, 0"/>
                                        <p:tgtEl>
                                          <p:spTgt spid="76"/>
                                        </p:tgtEl>
                                      </p:cBhvr>
                                    </p:animEffect>
                                    <p:animScale>
                                      <p:cBhvr>
                                        <p:cTn id="66" dur="250" autoRev="1" fill="hold"/>
                                        <p:tgtEl>
                                          <p:spTgt spid="7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5" grpId="0" animBg="1"/>
      <p:bldP spid="75" grpId="1" animBg="1"/>
      <p:bldP spid="76" grpId="0"/>
      <p:bldP spid="76"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5"/>
            <a:ext cx="15658532" cy="630261"/>
            <a:chOff x="0" y="-9526"/>
            <a:chExt cx="12467294" cy="501813"/>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6"/>
              <a:ext cx="9378300" cy="501813"/>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0" name="Group 30"/>
          <p:cNvGrpSpPr/>
          <p:nvPr/>
        </p:nvGrpSpPr>
        <p:grpSpPr>
          <a:xfrm>
            <a:off x="284746" y="3520417"/>
            <a:ext cx="8587963" cy="1543050"/>
            <a:chOff x="0" y="0"/>
            <a:chExt cx="2261850" cy="406400"/>
          </a:xfrm>
        </p:grpSpPr>
        <p:sp>
          <p:nvSpPr>
            <p:cNvPr id="31" name="Freeform 31"/>
            <p:cNvSpPr/>
            <p:nvPr/>
          </p:nvSpPr>
          <p:spPr>
            <a:xfrm>
              <a:off x="0" y="0"/>
              <a:ext cx="2261850" cy="406400"/>
            </a:xfrm>
            <a:custGeom>
              <a:avLst/>
              <a:gdLst/>
              <a:ahLst/>
              <a:cxnLst/>
              <a:rect l="l" t="t" r="r" b="b"/>
              <a:pathLst>
                <a:path w="2261850" h="406400">
                  <a:moveTo>
                    <a:pt x="2058650" y="0"/>
                  </a:moveTo>
                  <a:cubicBezTo>
                    <a:pt x="2170874" y="0"/>
                    <a:pt x="2261850" y="90976"/>
                    <a:pt x="2261850" y="203200"/>
                  </a:cubicBezTo>
                  <a:cubicBezTo>
                    <a:pt x="2261850" y="315424"/>
                    <a:pt x="2170874" y="406400"/>
                    <a:pt x="2058650" y="406400"/>
                  </a:cubicBezTo>
                  <a:lnTo>
                    <a:pt x="203200" y="406400"/>
                  </a:lnTo>
                  <a:cubicBezTo>
                    <a:pt x="90976" y="406400"/>
                    <a:pt x="0" y="315424"/>
                    <a:pt x="0" y="203200"/>
                  </a:cubicBezTo>
                  <a:cubicBezTo>
                    <a:pt x="0" y="90976"/>
                    <a:pt x="90976" y="0"/>
                    <a:pt x="203200" y="0"/>
                  </a:cubicBezTo>
                  <a:lnTo>
                    <a:pt x="2058650" y="0"/>
                  </a:lnTo>
                  <a:close/>
                </a:path>
              </a:pathLst>
            </a:custGeom>
            <a:solidFill>
              <a:srgbClr val="5D84BC"/>
            </a:solidFill>
          </p:spPr>
          <p:txBody>
            <a:bodyPr/>
            <a:lstStyle/>
            <a:p>
              <a:endParaRPr lang="zh-TW" altLang="en-US"/>
            </a:p>
          </p:txBody>
        </p:sp>
        <p:sp>
          <p:nvSpPr>
            <p:cNvPr id="32" name="TextBox 32"/>
            <p:cNvSpPr txBox="1"/>
            <p:nvPr/>
          </p:nvSpPr>
          <p:spPr>
            <a:xfrm>
              <a:off x="0" y="-47625"/>
              <a:ext cx="812800" cy="4540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636574" y="6146833"/>
            <a:ext cx="7731887" cy="3086100"/>
            <a:chOff x="0" y="0"/>
            <a:chExt cx="2036382" cy="812800"/>
          </a:xfrm>
        </p:grpSpPr>
        <p:sp>
          <p:nvSpPr>
            <p:cNvPr id="34" name="Freeform 34"/>
            <p:cNvSpPr/>
            <p:nvPr/>
          </p:nvSpPr>
          <p:spPr>
            <a:xfrm>
              <a:off x="0" y="0"/>
              <a:ext cx="2036382" cy="812800"/>
            </a:xfrm>
            <a:custGeom>
              <a:avLst/>
              <a:gdLst/>
              <a:ahLst/>
              <a:cxnLst/>
              <a:rect l="l" t="t" r="r" b="b"/>
              <a:pathLst>
                <a:path w="2036382" h="812800">
                  <a:moveTo>
                    <a:pt x="51066" y="0"/>
                  </a:moveTo>
                  <a:lnTo>
                    <a:pt x="1985315" y="0"/>
                  </a:lnTo>
                  <a:cubicBezTo>
                    <a:pt x="2013519" y="0"/>
                    <a:pt x="2036382" y="22863"/>
                    <a:pt x="2036382" y="51066"/>
                  </a:cubicBezTo>
                  <a:lnTo>
                    <a:pt x="2036382" y="761734"/>
                  </a:lnTo>
                  <a:cubicBezTo>
                    <a:pt x="2036382" y="789937"/>
                    <a:pt x="2013519" y="812800"/>
                    <a:pt x="1985315" y="812800"/>
                  </a:cubicBezTo>
                  <a:lnTo>
                    <a:pt x="51066" y="812800"/>
                  </a:lnTo>
                  <a:cubicBezTo>
                    <a:pt x="22863" y="812800"/>
                    <a:pt x="0" y="789937"/>
                    <a:pt x="0" y="761734"/>
                  </a:cubicBezTo>
                  <a:lnTo>
                    <a:pt x="0" y="51066"/>
                  </a:lnTo>
                  <a:cubicBezTo>
                    <a:pt x="0" y="22863"/>
                    <a:pt x="22863" y="0"/>
                    <a:pt x="51066" y="0"/>
                  </a:cubicBezTo>
                  <a:close/>
                </a:path>
              </a:pathLst>
            </a:custGeom>
            <a:solidFill>
              <a:srgbClr val="FAD7B9"/>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9977711" y="5143500"/>
            <a:ext cx="7731887" cy="4089433"/>
            <a:chOff x="0" y="0"/>
            <a:chExt cx="2036382" cy="1077052"/>
          </a:xfrm>
        </p:grpSpPr>
        <p:sp>
          <p:nvSpPr>
            <p:cNvPr id="37" name="Freeform 37"/>
            <p:cNvSpPr/>
            <p:nvPr/>
          </p:nvSpPr>
          <p:spPr>
            <a:xfrm>
              <a:off x="0" y="0"/>
              <a:ext cx="2036382" cy="1077052"/>
            </a:xfrm>
            <a:custGeom>
              <a:avLst/>
              <a:gdLst/>
              <a:ahLst/>
              <a:cxnLst/>
              <a:rect l="l" t="t" r="r" b="b"/>
              <a:pathLst>
                <a:path w="2036382" h="1077052">
                  <a:moveTo>
                    <a:pt x="51066" y="0"/>
                  </a:moveTo>
                  <a:lnTo>
                    <a:pt x="1985315" y="0"/>
                  </a:lnTo>
                  <a:cubicBezTo>
                    <a:pt x="2013519" y="0"/>
                    <a:pt x="2036382" y="22863"/>
                    <a:pt x="2036382" y="51066"/>
                  </a:cubicBezTo>
                  <a:lnTo>
                    <a:pt x="2036382" y="1025986"/>
                  </a:lnTo>
                  <a:cubicBezTo>
                    <a:pt x="2036382" y="1054189"/>
                    <a:pt x="2013519" y="1077052"/>
                    <a:pt x="1985315" y="1077052"/>
                  </a:cubicBezTo>
                  <a:lnTo>
                    <a:pt x="51066" y="1077052"/>
                  </a:lnTo>
                  <a:cubicBezTo>
                    <a:pt x="22863" y="1077052"/>
                    <a:pt x="0" y="1054189"/>
                    <a:pt x="0" y="1025986"/>
                  </a:cubicBezTo>
                  <a:lnTo>
                    <a:pt x="0" y="51066"/>
                  </a:lnTo>
                  <a:cubicBezTo>
                    <a:pt x="0" y="22863"/>
                    <a:pt x="22863" y="0"/>
                    <a:pt x="51066" y="0"/>
                  </a:cubicBezTo>
                  <a:close/>
                </a:path>
              </a:pathLst>
            </a:custGeom>
            <a:solidFill>
              <a:srgbClr val="5D84BC"/>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1058524" y="5368876"/>
            <a:ext cx="3086100" cy="1521667"/>
            <a:chOff x="0" y="-76200"/>
            <a:chExt cx="812800" cy="400769"/>
          </a:xfrm>
        </p:grpSpPr>
        <p:sp>
          <p:nvSpPr>
            <p:cNvPr id="40" name="Freeform 40"/>
            <p:cNvSpPr/>
            <p:nvPr/>
          </p:nvSpPr>
          <p:spPr>
            <a:xfrm>
              <a:off x="0" y="0"/>
              <a:ext cx="812800" cy="257389"/>
            </a:xfrm>
            <a:custGeom>
              <a:avLst/>
              <a:gdLst/>
              <a:ahLst/>
              <a:cxnLst/>
              <a:rect l="l" t="t" r="r" b="b"/>
              <a:pathLst>
                <a:path w="812800" h="257389">
                  <a:moveTo>
                    <a:pt x="127941" y="0"/>
                  </a:moveTo>
                  <a:lnTo>
                    <a:pt x="684859" y="0"/>
                  </a:lnTo>
                  <a:cubicBezTo>
                    <a:pt x="718791" y="0"/>
                    <a:pt x="751333" y="13479"/>
                    <a:pt x="775327" y="37473"/>
                  </a:cubicBezTo>
                  <a:cubicBezTo>
                    <a:pt x="799321" y="61467"/>
                    <a:pt x="812800" y="94009"/>
                    <a:pt x="812800" y="127941"/>
                  </a:cubicBezTo>
                  <a:lnTo>
                    <a:pt x="812800" y="129448"/>
                  </a:lnTo>
                  <a:cubicBezTo>
                    <a:pt x="812800" y="163380"/>
                    <a:pt x="799321" y="195922"/>
                    <a:pt x="775327" y="219916"/>
                  </a:cubicBezTo>
                  <a:cubicBezTo>
                    <a:pt x="751333" y="243909"/>
                    <a:pt x="718791" y="257389"/>
                    <a:pt x="684859" y="257389"/>
                  </a:cubicBezTo>
                  <a:lnTo>
                    <a:pt x="127941" y="257389"/>
                  </a:lnTo>
                  <a:cubicBezTo>
                    <a:pt x="94009" y="257389"/>
                    <a:pt x="61467" y="243909"/>
                    <a:pt x="37473" y="219916"/>
                  </a:cubicBezTo>
                  <a:cubicBezTo>
                    <a:pt x="13479" y="195922"/>
                    <a:pt x="0" y="163380"/>
                    <a:pt x="0" y="129448"/>
                  </a:cubicBezTo>
                  <a:lnTo>
                    <a:pt x="0" y="127941"/>
                  </a:lnTo>
                  <a:cubicBezTo>
                    <a:pt x="0" y="94009"/>
                    <a:pt x="13479" y="61467"/>
                    <a:pt x="37473" y="37473"/>
                  </a:cubicBezTo>
                  <a:cubicBezTo>
                    <a:pt x="61467" y="13479"/>
                    <a:pt x="94009" y="0"/>
                    <a:pt x="127941" y="0"/>
                  </a:cubicBezTo>
                  <a:close/>
                </a:path>
              </a:pathLst>
            </a:custGeom>
            <a:solidFill>
              <a:srgbClr val="FC6947"/>
            </a:solidFill>
          </p:spPr>
          <p:txBody>
            <a:bodyPr/>
            <a:lstStyle/>
            <a:p>
              <a:endParaRPr lang="zh-TW" altLang="en-US"/>
            </a:p>
          </p:txBody>
        </p:sp>
        <p:sp>
          <p:nvSpPr>
            <p:cNvPr id="41" name="TextBox 41"/>
            <p:cNvSpPr txBox="1"/>
            <p:nvPr/>
          </p:nvSpPr>
          <p:spPr>
            <a:xfrm>
              <a:off x="0" y="-76200"/>
              <a:ext cx="812800" cy="400769"/>
            </a:xfrm>
            <a:prstGeom prst="rect">
              <a:avLst/>
            </a:prstGeom>
          </p:spPr>
          <p:txBody>
            <a:bodyPr lIns="50800" tIns="50800" rIns="50800" bIns="50800" rtlCol="0" anchor="ctr"/>
            <a:lstStyle/>
            <a:p>
              <a:pPr algn="ctr">
                <a:lnSpc>
                  <a:spcPts val="5179"/>
                </a:lnSpc>
              </a:pPr>
              <a:r>
                <a:rPr lang="en-US" sz="3699" b="1" dirty="0" err="1">
                  <a:solidFill>
                    <a:srgbClr val="FFFFFF"/>
                  </a:solidFill>
                  <a:ea typeface="Open Sauce"/>
                </a:rPr>
                <a:t>目的</a:t>
              </a:r>
              <a:endParaRPr lang="en-US" sz="3699" b="1" dirty="0">
                <a:solidFill>
                  <a:srgbClr val="FFFFFF"/>
                </a:solidFill>
                <a:ea typeface="Open Sauce"/>
              </a:endParaRPr>
            </a:p>
          </p:txBody>
        </p:sp>
      </p:grpSp>
      <p:grpSp>
        <p:nvGrpSpPr>
          <p:cNvPr id="42" name="Group 42"/>
          <p:cNvGrpSpPr/>
          <p:nvPr/>
        </p:nvGrpSpPr>
        <p:grpSpPr>
          <a:xfrm>
            <a:off x="10332986" y="4380760"/>
            <a:ext cx="3086100" cy="1421935"/>
            <a:chOff x="0" y="-76200"/>
            <a:chExt cx="812800" cy="374502"/>
          </a:xfrm>
        </p:grpSpPr>
        <p:sp>
          <p:nvSpPr>
            <p:cNvPr id="43" name="Freeform 43"/>
            <p:cNvSpPr/>
            <p:nvPr/>
          </p:nvSpPr>
          <p:spPr>
            <a:xfrm>
              <a:off x="0" y="0"/>
              <a:ext cx="812800" cy="257389"/>
            </a:xfrm>
            <a:custGeom>
              <a:avLst/>
              <a:gdLst/>
              <a:ahLst/>
              <a:cxnLst/>
              <a:rect l="l" t="t" r="r" b="b"/>
              <a:pathLst>
                <a:path w="812800" h="257389">
                  <a:moveTo>
                    <a:pt x="127941" y="0"/>
                  </a:moveTo>
                  <a:lnTo>
                    <a:pt x="684859" y="0"/>
                  </a:lnTo>
                  <a:cubicBezTo>
                    <a:pt x="718791" y="0"/>
                    <a:pt x="751333" y="13479"/>
                    <a:pt x="775327" y="37473"/>
                  </a:cubicBezTo>
                  <a:cubicBezTo>
                    <a:pt x="799321" y="61467"/>
                    <a:pt x="812800" y="94009"/>
                    <a:pt x="812800" y="127941"/>
                  </a:cubicBezTo>
                  <a:lnTo>
                    <a:pt x="812800" y="129448"/>
                  </a:lnTo>
                  <a:cubicBezTo>
                    <a:pt x="812800" y="163380"/>
                    <a:pt x="799321" y="195922"/>
                    <a:pt x="775327" y="219916"/>
                  </a:cubicBezTo>
                  <a:cubicBezTo>
                    <a:pt x="751333" y="243909"/>
                    <a:pt x="718791" y="257389"/>
                    <a:pt x="684859" y="257389"/>
                  </a:cubicBezTo>
                  <a:lnTo>
                    <a:pt x="127941" y="257389"/>
                  </a:lnTo>
                  <a:cubicBezTo>
                    <a:pt x="94009" y="257389"/>
                    <a:pt x="61467" y="243909"/>
                    <a:pt x="37473" y="219916"/>
                  </a:cubicBezTo>
                  <a:cubicBezTo>
                    <a:pt x="13479" y="195922"/>
                    <a:pt x="0" y="163380"/>
                    <a:pt x="0" y="129448"/>
                  </a:cubicBezTo>
                  <a:lnTo>
                    <a:pt x="0" y="127941"/>
                  </a:lnTo>
                  <a:cubicBezTo>
                    <a:pt x="0" y="94009"/>
                    <a:pt x="13479" y="61467"/>
                    <a:pt x="37473" y="37473"/>
                  </a:cubicBezTo>
                  <a:cubicBezTo>
                    <a:pt x="61467" y="13479"/>
                    <a:pt x="94009" y="0"/>
                    <a:pt x="127941" y="0"/>
                  </a:cubicBezTo>
                  <a:close/>
                </a:path>
              </a:pathLst>
            </a:custGeom>
            <a:solidFill>
              <a:srgbClr val="DBE9F8"/>
            </a:solidFill>
          </p:spPr>
          <p:txBody>
            <a:bodyPr/>
            <a:lstStyle/>
            <a:p>
              <a:endParaRPr lang="zh-TW" altLang="en-US" dirty="0"/>
            </a:p>
          </p:txBody>
        </p:sp>
        <p:sp>
          <p:nvSpPr>
            <p:cNvPr id="44" name="TextBox 44"/>
            <p:cNvSpPr txBox="1"/>
            <p:nvPr/>
          </p:nvSpPr>
          <p:spPr>
            <a:xfrm>
              <a:off x="0" y="-76200"/>
              <a:ext cx="812800" cy="374502"/>
            </a:xfrm>
            <a:prstGeom prst="rect">
              <a:avLst/>
            </a:prstGeom>
          </p:spPr>
          <p:txBody>
            <a:bodyPr lIns="50800" tIns="50800" rIns="50800" bIns="50800" rtlCol="0" anchor="ctr"/>
            <a:lstStyle/>
            <a:p>
              <a:pPr algn="ctr">
                <a:lnSpc>
                  <a:spcPts val="5179"/>
                </a:lnSpc>
              </a:pPr>
              <a:r>
                <a:rPr lang="en-US" sz="3699" b="1" dirty="0" err="1">
                  <a:solidFill>
                    <a:srgbClr val="000000"/>
                  </a:solidFill>
                  <a:ea typeface="Open Sauce"/>
                </a:rPr>
                <a:t>分析</a:t>
              </a:r>
              <a:endParaRPr lang="en-US" sz="3699" b="1" dirty="0">
                <a:solidFill>
                  <a:srgbClr val="000000"/>
                </a:solidFill>
                <a:ea typeface="Open Sauce"/>
              </a:endParaRPr>
            </a:p>
          </p:txBody>
        </p:sp>
      </p:grpSp>
      <p:sp>
        <p:nvSpPr>
          <p:cNvPr id="45" name="Freeform 45"/>
          <p:cNvSpPr/>
          <p:nvPr/>
        </p:nvSpPr>
        <p:spPr>
          <a:xfrm>
            <a:off x="492848" y="5482567"/>
            <a:ext cx="1407975" cy="1407975"/>
          </a:xfrm>
          <a:custGeom>
            <a:avLst/>
            <a:gdLst/>
            <a:ahLst/>
            <a:cxnLst/>
            <a:rect l="l" t="t" r="r" b="b"/>
            <a:pathLst>
              <a:path w="1407975" h="1407975">
                <a:moveTo>
                  <a:pt x="0" y="0"/>
                </a:moveTo>
                <a:lnTo>
                  <a:pt x="1407975" y="0"/>
                </a:lnTo>
                <a:lnTo>
                  <a:pt x="1407975" y="1407975"/>
                </a:lnTo>
                <a:lnTo>
                  <a:pt x="0" y="1407975"/>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46" name="AutoShape 46"/>
          <p:cNvSpPr/>
          <p:nvPr/>
        </p:nvSpPr>
        <p:spPr>
          <a:xfrm>
            <a:off x="9172575" y="5143500"/>
            <a:ext cx="0" cy="4200525"/>
          </a:xfrm>
          <a:prstGeom prst="line">
            <a:avLst/>
          </a:prstGeom>
          <a:ln w="114300" cap="flat">
            <a:solidFill>
              <a:srgbClr val="969799"/>
            </a:solidFill>
            <a:prstDash val="lgDash"/>
            <a:headEnd type="none" w="sm" len="sm"/>
            <a:tailEnd type="none" w="sm" len="sm"/>
          </a:ln>
        </p:spPr>
        <p:txBody>
          <a:bodyPr/>
          <a:lstStyle/>
          <a:p>
            <a:endParaRPr lang="zh-TW" altLang="en-US"/>
          </a:p>
        </p:txBody>
      </p:sp>
      <p:sp>
        <p:nvSpPr>
          <p:cNvPr id="47" name="Freeform 47"/>
          <p:cNvSpPr/>
          <p:nvPr/>
        </p:nvSpPr>
        <p:spPr>
          <a:xfrm>
            <a:off x="9757730" y="4607415"/>
            <a:ext cx="1407795" cy="1274054"/>
          </a:xfrm>
          <a:custGeom>
            <a:avLst/>
            <a:gdLst/>
            <a:ahLst/>
            <a:cxnLst/>
            <a:rect l="l" t="t" r="r" b="b"/>
            <a:pathLst>
              <a:path w="1407795" h="1274054">
                <a:moveTo>
                  <a:pt x="0" y="0"/>
                </a:moveTo>
                <a:lnTo>
                  <a:pt x="1407795" y="0"/>
                </a:lnTo>
                <a:lnTo>
                  <a:pt x="1407795" y="1274054"/>
                </a:lnTo>
                <a:lnTo>
                  <a:pt x="0" y="127405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sp>
        <p:nvSpPr>
          <p:cNvPr id="48" name="TextBox 48"/>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49" name="TextBox 49"/>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50" name="TextBox 50"/>
          <p:cNvSpPr txBox="1"/>
          <p:nvPr/>
        </p:nvSpPr>
        <p:spPr>
          <a:xfrm>
            <a:off x="294271" y="2203482"/>
            <a:ext cx="844683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標準實務可行性與價值評估</a:t>
            </a:r>
            <a:r>
              <a:rPr lang="en-US" sz="4499" dirty="0">
                <a:solidFill>
                  <a:srgbClr val="000000"/>
                </a:solidFill>
                <a:latin typeface="Noto Sans T Chinese Bold"/>
              </a:rPr>
              <a:t> -</a:t>
            </a:r>
          </a:p>
        </p:txBody>
      </p:sp>
      <p:sp>
        <p:nvSpPr>
          <p:cNvPr id="51" name="TextBox 51"/>
          <p:cNvSpPr txBox="1"/>
          <p:nvPr/>
        </p:nvSpPr>
        <p:spPr>
          <a:xfrm>
            <a:off x="-416958" y="3931291"/>
            <a:ext cx="10010420" cy="6464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Open Sauce Bold"/>
              </a:rPr>
              <a:t>6.3.8 Quality Assurance process</a:t>
            </a:r>
          </a:p>
        </p:txBody>
      </p:sp>
      <p:sp>
        <p:nvSpPr>
          <p:cNvPr id="52" name="TextBox 52"/>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Feasibility</a:t>
            </a:r>
          </a:p>
        </p:txBody>
      </p:sp>
      <p:sp>
        <p:nvSpPr>
          <p:cNvPr id="53" name="TextBox 53"/>
          <p:cNvSpPr txBox="1"/>
          <p:nvPr/>
        </p:nvSpPr>
        <p:spPr>
          <a:xfrm>
            <a:off x="864377" y="6978014"/>
            <a:ext cx="7164396" cy="1899286"/>
          </a:xfrm>
          <a:prstGeom prst="rect">
            <a:avLst/>
          </a:prstGeom>
        </p:spPr>
        <p:txBody>
          <a:bodyPr lIns="0" tIns="0" rIns="0" bIns="0" rtlCol="0" anchor="t">
            <a:spAutoFit/>
          </a:bodyPr>
          <a:lstStyle/>
          <a:p>
            <a:pPr algn="just">
              <a:lnSpc>
                <a:spcPts val="5039"/>
              </a:lnSpc>
              <a:spcBef>
                <a:spcPct val="0"/>
              </a:spcBef>
            </a:pPr>
            <a:r>
              <a:rPr lang="en-US" sz="3599" dirty="0" err="1">
                <a:solidFill>
                  <a:srgbClr val="000000"/>
                </a:solidFill>
                <a:ea typeface="Open Sauce"/>
              </a:rPr>
              <a:t>幫助確保組織的品質管理流程在專案中的有效應用，而品質保證的重點是提供滿足品質要求的信心</a:t>
            </a:r>
            <a:r>
              <a:rPr lang="en-US" sz="3599" dirty="0">
                <a:solidFill>
                  <a:srgbClr val="000000"/>
                </a:solidFill>
                <a:ea typeface="Open Sauce"/>
              </a:rPr>
              <a:t>。</a:t>
            </a:r>
          </a:p>
        </p:txBody>
      </p:sp>
      <p:sp>
        <p:nvSpPr>
          <p:cNvPr id="54" name="TextBox 54"/>
          <p:cNvSpPr txBox="1"/>
          <p:nvPr/>
        </p:nvSpPr>
        <p:spPr>
          <a:xfrm>
            <a:off x="10230377" y="5905500"/>
            <a:ext cx="7164396" cy="3175636"/>
          </a:xfrm>
          <a:prstGeom prst="rect">
            <a:avLst/>
          </a:prstGeom>
        </p:spPr>
        <p:txBody>
          <a:bodyPr lIns="0" tIns="0" rIns="0" bIns="0" rtlCol="0" anchor="t">
            <a:spAutoFit/>
          </a:bodyPr>
          <a:lstStyle/>
          <a:p>
            <a:pPr algn="just">
              <a:lnSpc>
                <a:spcPts val="5039"/>
              </a:lnSpc>
              <a:spcBef>
                <a:spcPct val="0"/>
              </a:spcBef>
            </a:pPr>
            <a:r>
              <a:rPr lang="en-US" sz="3599" dirty="0">
                <a:solidFill>
                  <a:srgbClr val="FFFFFF"/>
                </a:solidFill>
                <a:ea typeface="Open Sauce"/>
              </a:rPr>
              <a:t>對專案生命週期流程和產出進行分析，確保產品質量，遵循組織和專案政策和程序；此外，執行時會評估產品和服務是否符合既定準則、合約、標準和法規。</a:t>
            </a:r>
          </a:p>
        </p:txBody>
      </p:sp>
      <p:sp>
        <p:nvSpPr>
          <p:cNvPr id="55" name="TextBox 55"/>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SWEBOK KA</a:t>
            </a:r>
          </a:p>
        </p:txBody>
      </p:sp>
      <p:sp>
        <p:nvSpPr>
          <p:cNvPr id="56" name="文字方塊 55">
            <a:extLst>
              <a:ext uri="{FF2B5EF4-FFF2-40B4-BE49-F238E27FC236}">
                <a16:creationId xmlns:a16="http://schemas.microsoft.com/office/drawing/2014/main" id="{6081C794-17C2-2912-193B-F64966E8C474}"/>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7</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25462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3" name="Group 33"/>
          <p:cNvGrpSpPr/>
          <p:nvPr/>
        </p:nvGrpSpPr>
        <p:grpSpPr>
          <a:xfrm>
            <a:off x="1686783" y="4253031"/>
            <a:ext cx="5206784" cy="843346"/>
            <a:chOff x="0" y="0"/>
            <a:chExt cx="1371334" cy="222116"/>
          </a:xfrm>
        </p:grpSpPr>
        <p:sp>
          <p:nvSpPr>
            <p:cNvPr id="34" name="Freeform 34"/>
            <p:cNvSpPr/>
            <p:nvPr/>
          </p:nvSpPr>
          <p:spPr>
            <a:xfrm>
              <a:off x="0" y="0"/>
              <a:ext cx="1371334" cy="222116"/>
            </a:xfrm>
            <a:custGeom>
              <a:avLst/>
              <a:gdLst/>
              <a:ahLst/>
              <a:cxnLst/>
              <a:rect l="l" t="t" r="r" b="b"/>
              <a:pathLst>
                <a:path w="1371334" h="222116">
                  <a:moveTo>
                    <a:pt x="0" y="0"/>
                  </a:moveTo>
                  <a:lnTo>
                    <a:pt x="1371334" y="0"/>
                  </a:lnTo>
                  <a:lnTo>
                    <a:pt x="1371334" y="222116"/>
                  </a:lnTo>
                  <a:lnTo>
                    <a:pt x="0" y="222116"/>
                  </a:lnTo>
                  <a:close/>
                </a:path>
              </a:pathLst>
            </a:custGeom>
            <a:solidFill>
              <a:srgbClr val="C83131"/>
            </a:solidFill>
          </p:spPr>
          <p:txBody>
            <a:bodyPr/>
            <a:lstStyle/>
            <a:p>
              <a:endParaRPr lang="zh-TW" alt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0355643" y="4245886"/>
            <a:ext cx="6245574" cy="843346"/>
            <a:chOff x="0" y="0"/>
            <a:chExt cx="1644925" cy="222116"/>
          </a:xfrm>
        </p:grpSpPr>
        <p:sp>
          <p:nvSpPr>
            <p:cNvPr id="37" name="Freeform 37"/>
            <p:cNvSpPr/>
            <p:nvPr/>
          </p:nvSpPr>
          <p:spPr>
            <a:xfrm>
              <a:off x="0" y="0"/>
              <a:ext cx="1644925" cy="222116"/>
            </a:xfrm>
            <a:custGeom>
              <a:avLst/>
              <a:gdLst/>
              <a:ahLst/>
              <a:cxnLst/>
              <a:rect l="l" t="t" r="r" b="b"/>
              <a:pathLst>
                <a:path w="1644925" h="222116">
                  <a:moveTo>
                    <a:pt x="0" y="0"/>
                  </a:moveTo>
                  <a:lnTo>
                    <a:pt x="1644925" y="0"/>
                  </a:lnTo>
                  <a:lnTo>
                    <a:pt x="1644925" y="222116"/>
                  </a:lnTo>
                  <a:lnTo>
                    <a:pt x="0" y="222116"/>
                  </a:lnTo>
                  <a:close/>
                </a:path>
              </a:pathLst>
            </a:custGeom>
            <a:solidFill>
              <a:srgbClr val="C83131"/>
            </a:solidFill>
          </p:spPr>
          <p:txBody>
            <a:bodyPr/>
            <a:lstStyle/>
            <a:p>
              <a:endParaRPr lang="zh-TW" altLang="en-US"/>
            </a:p>
          </p:txBody>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2039900" y="6101571"/>
            <a:ext cx="13942094" cy="1503922"/>
            <a:chOff x="0" y="0"/>
            <a:chExt cx="3671992" cy="396095"/>
          </a:xfrm>
        </p:grpSpPr>
        <p:sp>
          <p:nvSpPr>
            <p:cNvPr id="40" name="Freeform 40"/>
            <p:cNvSpPr/>
            <p:nvPr/>
          </p:nvSpPr>
          <p:spPr>
            <a:xfrm>
              <a:off x="0" y="0"/>
              <a:ext cx="3671992" cy="396095"/>
            </a:xfrm>
            <a:prstGeom prst="roundRect">
              <a:avLst/>
            </a:prstGeom>
            <a:solidFill>
              <a:srgbClr val="C4C5C6"/>
            </a:solidFill>
          </p:spPr>
          <p:txBody>
            <a:bodyPr/>
            <a:lstStyle/>
            <a:p>
              <a:endParaRPr lang="zh-TW" altLang="en-US"/>
            </a:p>
          </p:txBody>
        </p:sp>
        <p:sp>
          <p:nvSpPr>
            <p:cNvPr id="41" name="TextBox 41"/>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grpSp>
        <p:nvGrpSpPr>
          <p:cNvPr id="42" name="Group 42"/>
          <p:cNvGrpSpPr/>
          <p:nvPr/>
        </p:nvGrpSpPr>
        <p:grpSpPr>
          <a:xfrm>
            <a:off x="2039900" y="7893176"/>
            <a:ext cx="13942094" cy="1937416"/>
            <a:chOff x="0" y="0"/>
            <a:chExt cx="3671992" cy="510266"/>
          </a:xfrm>
        </p:grpSpPr>
        <p:sp>
          <p:nvSpPr>
            <p:cNvPr id="43" name="Freeform 43"/>
            <p:cNvSpPr/>
            <p:nvPr/>
          </p:nvSpPr>
          <p:spPr>
            <a:xfrm>
              <a:off x="0" y="0"/>
              <a:ext cx="3671992" cy="510266"/>
            </a:xfrm>
            <a:prstGeom prst="roundRect">
              <a:avLst/>
            </a:prstGeom>
            <a:solidFill>
              <a:srgbClr val="C4C5C6"/>
            </a:solidFill>
          </p:spPr>
          <p:txBody>
            <a:bodyPr/>
            <a:lstStyle/>
            <a:p>
              <a:endParaRPr lang="zh-TW" altLang="en-US"/>
            </a:p>
          </p:txBody>
        </p:sp>
        <p:sp>
          <p:nvSpPr>
            <p:cNvPr id="44" name="TextBox 44"/>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sp>
        <p:nvSpPr>
          <p:cNvPr id="45" name="Freeform 45"/>
          <p:cNvSpPr/>
          <p:nvPr/>
        </p:nvSpPr>
        <p:spPr>
          <a:xfrm>
            <a:off x="7824375" y="3867329"/>
            <a:ext cx="1600459" cy="1600459"/>
          </a:xfrm>
          <a:custGeom>
            <a:avLst/>
            <a:gdLst/>
            <a:ahLst/>
            <a:cxnLst/>
            <a:rect l="l" t="t" r="r" b="b"/>
            <a:pathLst>
              <a:path w="1600459" h="1600459">
                <a:moveTo>
                  <a:pt x="0" y="0"/>
                </a:moveTo>
                <a:lnTo>
                  <a:pt x="1600459" y="0"/>
                </a:lnTo>
                <a:lnTo>
                  <a:pt x="1600459" y="1600459"/>
                </a:lnTo>
                <a:lnTo>
                  <a:pt x="0" y="160045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46" name="TextBox 46"/>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47" name="TextBox 47"/>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8" name="TextBox 48"/>
          <p:cNvSpPr txBox="1"/>
          <p:nvPr/>
        </p:nvSpPr>
        <p:spPr>
          <a:xfrm>
            <a:off x="294270" y="2203482"/>
            <a:ext cx="192053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補充</a:t>
            </a:r>
            <a:r>
              <a:rPr lang="en-US" sz="4499" dirty="0">
                <a:solidFill>
                  <a:srgbClr val="000000"/>
                </a:solidFill>
                <a:latin typeface="Noto Sans T Chinese Bold"/>
              </a:rPr>
              <a:t> -</a:t>
            </a:r>
          </a:p>
        </p:txBody>
      </p:sp>
      <p:sp>
        <p:nvSpPr>
          <p:cNvPr id="49" name="TextBox 49"/>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Additional</a:t>
            </a:r>
          </a:p>
        </p:txBody>
      </p:sp>
      <p:sp>
        <p:nvSpPr>
          <p:cNvPr id="50" name="TextBox 50"/>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SWEBOK KA</a:t>
            </a:r>
          </a:p>
        </p:txBody>
      </p:sp>
      <p:sp>
        <p:nvSpPr>
          <p:cNvPr id="51" name="TextBox 51"/>
          <p:cNvSpPr txBox="1"/>
          <p:nvPr/>
        </p:nvSpPr>
        <p:spPr>
          <a:xfrm>
            <a:off x="1826947" y="4313388"/>
            <a:ext cx="4926454" cy="646431"/>
          </a:xfrm>
          <a:prstGeom prst="rect">
            <a:avLst/>
          </a:prstGeom>
        </p:spPr>
        <p:txBody>
          <a:bodyPr lIns="0" tIns="0" rIns="0" bIns="0" rtlCol="0" anchor="t">
            <a:spAutoFit/>
          </a:bodyPr>
          <a:lstStyle/>
          <a:p>
            <a:pPr algn="ctr">
              <a:lnSpc>
                <a:spcPts val="5319"/>
              </a:lnSpc>
              <a:spcBef>
                <a:spcPct val="0"/>
              </a:spcBef>
            </a:pPr>
            <a:r>
              <a:rPr lang="en-US" sz="3799" dirty="0">
                <a:solidFill>
                  <a:srgbClr val="FFFFFF"/>
                </a:solidFill>
                <a:latin typeface="Open Sauce"/>
              </a:rPr>
              <a:t>ISO/IEC/IEEE 12207</a:t>
            </a:r>
          </a:p>
        </p:txBody>
      </p:sp>
      <p:sp>
        <p:nvSpPr>
          <p:cNvPr id="52" name="TextBox 52"/>
          <p:cNvSpPr txBox="1"/>
          <p:nvPr/>
        </p:nvSpPr>
        <p:spPr>
          <a:xfrm>
            <a:off x="10505948" y="4306243"/>
            <a:ext cx="5944965" cy="646431"/>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Open Sauce"/>
              </a:rPr>
              <a:t>ISO/IEC/IEEE 15288:2015</a:t>
            </a:r>
          </a:p>
        </p:txBody>
      </p:sp>
      <p:sp>
        <p:nvSpPr>
          <p:cNvPr id="53" name="TextBox 53"/>
          <p:cNvSpPr txBox="1"/>
          <p:nvPr/>
        </p:nvSpPr>
        <p:spPr>
          <a:xfrm>
            <a:off x="2294836" y="6309337"/>
            <a:ext cx="13421710" cy="1021716"/>
          </a:xfrm>
          <a:prstGeom prst="rect">
            <a:avLst/>
          </a:prstGeom>
        </p:spPr>
        <p:txBody>
          <a:bodyPr wrap="square" lIns="0" tIns="0" rIns="0" bIns="0" rtlCol="0" anchor="t">
            <a:spAutoFit/>
          </a:bodyPr>
          <a:lstStyle/>
          <a:p>
            <a:pPr>
              <a:lnSpc>
                <a:spcPts val="4059"/>
              </a:lnSpc>
              <a:spcBef>
                <a:spcPct val="0"/>
              </a:spcBef>
            </a:pPr>
            <a:r>
              <a:rPr lang="en-US" sz="2899" dirty="0">
                <a:solidFill>
                  <a:srgbClr val="000000"/>
                </a:solidFill>
                <a:latin typeface="Open Sauce"/>
              </a:rPr>
              <a:t>ISO/IEC/IEEE</a:t>
            </a:r>
            <a:r>
              <a:rPr lang="en-US" altLang="zh-TW" sz="2899" dirty="0">
                <a:solidFill>
                  <a:srgbClr val="000000"/>
                </a:solidFill>
                <a:latin typeface="Open Sauce"/>
              </a:rPr>
              <a:t> </a:t>
            </a:r>
            <a:r>
              <a:rPr lang="en-US" sz="2899" dirty="0">
                <a:solidFill>
                  <a:srgbClr val="000000"/>
                </a:solidFill>
                <a:latin typeface="Open Sauce"/>
              </a:rPr>
              <a:t>12207的流程、活動和任務也可以在採購包含軟體的系統期間應用，無論是單獨或與ISO/IEC/IEEE 15288:2015結合使用。</a:t>
            </a:r>
          </a:p>
        </p:txBody>
      </p:sp>
      <p:sp>
        <p:nvSpPr>
          <p:cNvPr id="54" name="TextBox 54"/>
          <p:cNvSpPr txBox="1"/>
          <p:nvPr/>
        </p:nvSpPr>
        <p:spPr>
          <a:xfrm>
            <a:off x="2290715" y="8140742"/>
            <a:ext cx="13425831" cy="1536066"/>
          </a:xfrm>
          <a:prstGeom prst="rect">
            <a:avLst/>
          </a:prstGeom>
        </p:spPr>
        <p:txBody>
          <a:bodyPr wrap="square" lIns="0" tIns="0" rIns="0" bIns="0" rtlCol="0" anchor="t">
            <a:spAutoFit/>
          </a:bodyPr>
          <a:lstStyle/>
          <a:p>
            <a:pPr>
              <a:lnSpc>
                <a:spcPts val="4059"/>
              </a:lnSpc>
              <a:spcBef>
                <a:spcPct val="0"/>
              </a:spcBef>
            </a:pPr>
            <a:r>
              <a:rPr lang="en-US" sz="2899" dirty="0" err="1">
                <a:solidFill>
                  <a:srgbClr val="000000"/>
                </a:solidFill>
                <a:ea typeface="Open Sauce"/>
              </a:rPr>
              <a:t>為了考慮同時應用ISO</a:t>
            </a:r>
            <a:r>
              <a:rPr lang="en-US" sz="2899" dirty="0">
                <a:solidFill>
                  <a:srgbClr val="000000"/>
                </a:solidFill>
                <a:ea typeface="Open Sauce"/>
              </a:rPr>
              <a:t>/IEC/IEEE 15288:2015和ISO/IEC/IEEE 12207:2017 </a:t>
            </a:r>
            <a:r>
              <a:rPr lang="en-US" sz="2899" dirty="0" err="1">
                <a:solidFill>
                  <a:srgbClr val="000000"/>
                </a:solidFill>
                <a:ea typeface="Open Sauce"/>
              </a:rPr>
              <a:t>的情況（例如：包含軟體的系統的開發，或包含硬體的軟體系統的開發</a:t>
            </a:r>
            <a:r>
              <a:rPr lang="en-US" sz="2899" dirty="0">
                <a:solidFill>
                  <a:srgbClr val="000000"/>
                </a:solidFill>
                <a:ea typeface="Open Sauce"/>
              </a:rPr>
              <a:t>），</a:t>
            </a:r>
            <a:r>
              <a:rPr lang="en-US" sz="2899" dirty="0" err="1">
                <a:solidFill>
                  <a:srgbClr val="000000"/>
                </a:solidFill>
                <a:ea typeface="Open Sauce"/>
              </a:rPr>
              <a:t>它們的過程結構被協調為相同</a:t>
            </a:r>
            <a:r>
              <a:rPr lang="en-US" sz="2899" dirty="0">
                <a:solidFill>
                  <a:srgbClr val="000000"/>
                </a:solidFill>
                <a:ea typeface="Open Sauce"/>
              </a:rPr>
              <a:t>。</a:t>
            </a:r>
          </a:p>
        </p:txBody>
      </p:sp>
      <p:sp>
        <p:nvSpPr>
          <p:cNvPr id="55" name="矩形: 圓角 54">
            <a:extLst>
              <a:ext uri="{FF2B5EF4-FFF2-40B4-BE49-F238E27FC236}">
                <a16:creationId xmlns:a16="http://schemas.microsoft.com/office/drawing/2014/main" id="{34D50F09-757A-15AD-DC8D-4468657AEED2}"/>
              </a:ext>
            </a:extLst>
          </p:cNvPr>
          <p:cNvSpPr/>
          <p:nvPr/>
        </p:nvSpPr>
        <p:spPr>
          <a:xfrm>
            <a:off x="2214801" y="2360125"/>
            <a:ext cx="5689246" cy="839013"/>
          </a:xfrm>
          <a:prstGeom prst="roundRect">
            <a:avLst>
              <a:gd name="adj" fmla="val 50000"/>
            </a:avLst>
          </a:prstGeom>
          <a:solidFill>
            <a:srgbClr val="FEC0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b="1" dirty="0" err="1">
                <a:solidFill>
                  <a:srgbClr val="000000"/>
                </a:solidFill>
                <a:latin typeface="Calibri" panose="020F0502020204030204" pitchFamily="34" charset="0"/>
                <a:ea typeface="微軟正黑體" panose="020B0604030504040204" pitchFamily="34" charset="-120"/>
              </a:rPr>
              <a:t>選擇ISO</a:t>
            </a:r>
            <a:r>
              <a:rPr lang="en-US" altLang="zh-TW" sz="2400" b="1" dirty="0">
                <a:solidFill>
                  <a:srgbClr val="000000"/>
                </a:solidFill>
                <a:latin typeface="Calibri" panose="020F0502020204030204" pitchFamily="34" charset="0"/>
                <a:ea typeface="微軟正黑體" panose="020B0604030504040204" pitchFamily="34" charset="-120"/>
              </a:rPr>
              <a:t>/IEC/IEEE 15288:2015的原因</a:t>
            </a:r>
          </a:p>
        </p:txBody>
      </p:sp>
      <p:sp>
        <p:nvSpPr>
          <p:cNvPr id="56" name="文字方塊 55">
            <a:extLst>
              <a:ext uri="{FF2B5EF4-FFF2-40B4-BE49-F238E27FC236}">
                <a16:creationId xmlns:a16="http://schemas.microsoft.com/office/drawing/2014/main" id="{9A79D7C7-4AFC-8A38-3E55-917354E059C9}"/>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8</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9196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Contents</a:t>
              </a:r>
            </a:p>
            <a:p>
              <a:pPr>
                <a:lnSpc>
                  <a:spcPts val="2800"/>
                </a:lnSpc>
              </a:pPr>
              <a:endParaRPr lang="en-US" sz="2000">
                <a:solidFill>
                  <a:srgbClr val="FFFFFF"/>
                </a:solidFill>
                <a:latin typeface="Open Sauce"/>
              </a:endParaRP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447964" y="221133"/>
              <a:ext cx="796139" cy="79613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9" name="TextBox 19"/>
            <p:cNvSpPr txBox="1"/>
            <p:nvPr/>
          </p:nvSpPr>
          <p:spPr>
            <a:xfrm>
              <a:off x="7232510"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Basic information</a:t>
              </a:r>
            </a:p>
          </p:txBody>
        </p:sp>
      </p:grpSp>
      <p:grpSp>
        <p:nvGrpSpPr>
          <p:cNvPr id="20" name="Group 20"/>
          <p:cNvGrpSpPr>
            <a:grpSpLocks noChangeAspect="1"/>
          </p:cNvGrpSpPr>
          <p:nvPr/>
        </p:nvGrpSpPr>
        <p:grpSpPr>
          <a:xfrm>
            <a:off x="284746" y="210003"/>
            <a:ext cx="715464" cy="715461"/>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l="-4471" r="-4471"/>
              </a:stretch>
            </a:blipFill>
          </p:spPr>
          <p:txBody>
            <a:bodyPr/>
            <a:lstStyle/>
            <a:p>
              <a:endParaRPr lang="zh-TW" altLang="en-US"/>
            </a:p>
          </p:txBody>
        </p:sp>
      </p:grpSp>
      <p:grpSp>
        <p:nvGrpSpPr>
          <p:cNvPr id="22" name="Group 22"/>
          <p:cNvGrpSpPr/>
          <p:nvPr/>
        </p:nvGrpSpPr>
        <p:grpSpPr>
          <a:xfrm>
            <a:off x="1600768" y="1336276"/>
            <a:ext cx="15658532" cy="571931"/>
            <a:chOff x="0" y="-9525"/>
            <a:chExt cx="12467294" cy="455371"/>
          </a:xfrm>
        </p:grpSpPr>
        <p:sp>
          <p:nvSpPr>
            <p:cNvPr id="23" name="Freeform 23">
              <a:hlinkClick r:id="rId15"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4" name="TextBox 24"/>
            <p:cNvSpPr txBox="1"/>
            <p:nvPr/>
          </p:nvSpPr>
          <p:spPr>
            <a:xfrm>
              <a:off x="0" y="-9525"/>
              <a:ext cx="6364401"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5" name="Freeform 25"/>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51" name="TextBox 51"/>
          <p:cNvSpPr txBox="1"/>
          <p:nvPr/>
        </p:nvSpPr>
        <p:spPr>
          <a:xfrm>
            <a:off x="294270" y="2203482"/>
            <a:ext cx="3470757" cy="87825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修改歷史</a:t>
            </a:r>
            <a:r>
              <a:rPr lang="en-US" sz="4499" dirty="0">
                <a:solidFill>
                  <a:srgbClr val="000000"/>
                </a:solidFill>
                <a:latin typeface="Noto Sans T Chinese Bold"/>
              </a:rPr>
              <a:t> </a:t>
            </a:r>
            <a:r>
              <a:rPr lang="en-US" altLang="zh-TW" sz="4499" dirty="0">
                <a:solidFill>
                  <a:srgbClr val="000000"/>
                </a:solidFill>
                <a:latin typeface="Noto Sans T Chinese Bold"/>
              </a:rPr>
              <a:t>-</a:t>
            </a:r>
            <a:endParaRPr lang="en-US" sz="4499" dirty="0">
              <a:solidFill>
                <a:srgbClr val="000000"/>
              </a:solidFill>
              <a:latin typeface="Noto Sans T Chinese Bold"/>
            </a:endParaRPr>
          </a:p>
        </p:txBody>
      </p:sp>
      <p:sp>
        <p:nvSpPr>
          <p:cNvPr id="56" name="TextBox 56"/>
          <p:cNvSpPr txBox="1"/>
          <p:nvPr/>
        </p:nvSpPr>
        <p:spPr>
          <a:xfrm>
            <a:off x="17812475" y="9759066"/>
            <a:ext cx="167402"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uce"/>
              </a:rPr>
              <a:t>3</a:t>
            </a:r>
          </a:p>
        </p:txBody>
      </p:sp>
      <p:grpSp>
        <p:nvGrpSpPr>
          <p:cNvPr id="57" name="Group 26">
            <a:extLst>
              <a:ext uri="{FF2B5EF4-FFF2-40B4-BE49-F238E27FC236}">
                <a16:creationId xmlns:a16="http://schemas.microsoft.com/office/drawing/2014/main" id="{F87772CD-A00A-EFB0-C412-2BAB0A5C5851}"/>
              </a:ext>
            </a:extLst>
          </p:cNvPr>
          <p:cNvGrpSpPr/>
          <p:nvPr/>
        </p:nvGrpSpPr>
        <p:grpSpPr>
          <a:xfrm>
            <a:off x="425998" y="4660297"/>
            <a:ext cx="3366889" cy="3375420"/>
            <a:chOff x="0" y="-197570"/>
            <a:chExt cx="886753" cy="889000"/>
          </a:xfrm>
        </p:grpSpPr>
        <p:sp>
          <p:nvSpPr>
            <p:cNvPr id="58" name="Freeform 27">
              <a:extLst>
                <a:ext uri="{FF2B5EF4-FFF2-40B4-BE49-F238E27FC236}">
                  <a16:creationId xmlns:a16="http://schemas.microsoft.com/office/drawing/2014/main" id="{0C6B5ECC-AC08-698C-1F0A-D7F30E7F7A9F}"/>
                </a:ext>
              </a:extLst>
            </p:cNvPr>
            <p:cNvSpPr/>
            <p:nvPr/>
          </p:nvSpPr>
          <p:spPr>
            <a:xfrm>
              <a:off x="0" y="0"/>
              <a:ext cx="886753" cy="507804"/>
            </a:xfrm>
            <a:custGeom>
              <a:avLst/>
              <a:gdLst/>
              <a:ahLst/>
              <a:cxnLst/>
              <a:rect l="l" t="t" r="r" b="b"/>
              <a:pathLst>
                <a:path w="886753" h="507804">
                  <a:moveTo>
                    <a:pt x="96576" y="0"/>
                  </a:moveTo>
                  <a:lnTo>
                    <a:pt x="790177" y="0"/>
                  </a:lnTo>
                  <a:cubicBezTo>
                    <a:pt x="843514" y="0"/>
                    <a:pt x="886753" y="43239"/>
                    <a:pt x="886753" y="96576"/>
                  </a:cubicBezTo>
                  <a:lnTo>
                    <a:pt x="886753" y="411228"/>
                  </a:lnTo>
                  <a:cubicBezTo>
                    <a:pt x="886753" y="436841"/>
                    <a:pt x="876578" y="461406"/>
                    <a:pt x="858466" y="479517"/>
                  </a:cubicBezTo>
                  <a:cubicBezTo>
                    <a:pt x="840355" y="497629"/>
                    <a:pt x="815790" y="507804"/>
                    <a:pt x="790177" y="507804"/>
                  </a:cubicBezTo>
                  <a:lnTo>
                    <a:pt x="96576" y="507804"/>
                  </a:lnTo>
                  <a:cubicBezTo>
                    <a:pt x="43239" y="507804"/>
                    <a:pt x="0" y="464565"/>
                    <a:pt x="0" y="411228"/>
                  </a:cubicBezTo>
                  <a:lnTo>
                    <a:pt x="0" y="96576"/>
                  </a:lnTo>
                  <a:cubicBezTo>
                    <a:pt x="0" y="70962"/>
                    <a:pt x="10175" y="46398"/>
                    <a:pt x="28286" y="28286"/>
                  </a:cubicBezTo>
                  <a:cubicBezTo>
                    <a:pt x="46398" y="10175"/>
                    <a:pt x="70962" y="0"/>
                    <a:pt x="96576" y="0"/>
                  </a:cubicBezTo>
                  <a:close/>
                </a:path>
              </a:pathLst>
            </a:custGeom>
            <a:solidFill>
              <a:srgbClr val="5D84BC"/>
            </a:solidFill>
          </p:spPr>
          <p:txBody>
            <a:bodyPr/>
            <a:lstStyle/>
            <a:p>
              <a:endParaRPr lang="zh-TW" altLang="en-US"/>
            </a:p>
          </p:txBody>
        </p:sp>
        <p:sp>
          <p:nvSpPr>
            <p:cNvPr id="59" name="TextBox 28">
              <a:extLst>
                <a:ext uri="{FF2B5EF4-FFF2-40B4-BE49-F238E27FC236}">
                  <a16:creationId xmlns:a16="http://schemas.microsoft.com/office/drawing/2014/main" id="{69B9973C-C09D-03E0-DB80-645629F868D7}"/>
                </a:ext>
              </a:extLst>
            </p:cNvPr>
            <p:cNvSpPr txBox="1"/>
            <p:nvPr/>
          </p:nvSpPr>
          <p:spPr>
            <a:xfrm>
              <a:off x="19462" y="-197570"/>
              <a:ext cx="812800" cy="889000"/>
            </a:xfrm>
            <a:prstGeom prst="rect">
              <a:avLst/>
            </a:prstGeom>
          </p:spPr>
          <p:txBody>
            <a:bodyPr lIns="50800" tIns="50800" rIns="50800" bIns="50800" rtlCol="0" anchor="ctr"/>
            <a:lstStyle/>
            <a:p>
              <a:pPr algn="ctr">
                <a:lnSpc>
                  <a:spcPts val="4619"/>
                </a:lnSpc>
              </a:pPr>
              <a:r>
                <a:rPr lang="en-US" sz="3299" dirty="0">
                  <a:solidFill>
                    <a:srgbClr val="EFF0F2"/>
                  </a:solidFill>
                  <a:latin typeface="Calibri" panose="020F0502020204030204" pitchFamily="34" charset="0"/>
                  <a:ea typeface="微軟正黑體" panose="020B0604030504040204" pitchFamily="34" charset="-120"/>
                </a:rPr>
                <a:t>1995年</a:t>
              </a:r>
            </a:p>
            <a:p>
              <a:pPr algn="ctr">
                <a:lnSpc>
                  <a:spcPts val="4619"/>
                </a:lnSpc>
              </a:pPr>
              <a:r>
                <a:rPr lang="en-US" sz="3299" dirty="0">
                  <a:solidFill>
                    <a:srgbClr val="EFF0F2"/>
                  </a:solidFill>
                  <a:latin typeface="Calibri" panose="020F0502020204030204" pitchFamily="34" charset="0"/>
                  <a:ea typeface="微軟正黑體" panose="020B0604030504040204" pitchFamily="34" charset="-120"/>
                </a:rPr>
                <a:t>ISO/IEC 12207 </a:t>
              </a:r>
            </a:p>
            <a:p>
              <a:pPr algn="ctr">
                <a:lnSpc>
                  <a:spcPts val="4619"/>
                </a:lnSpc>
              </a:pPr>
              <a:r>
                <a:rPr lang="en-US" sz="3299" dirty="0" err="1">
                  <a:solidFill>
                    <a:srgbClr val="EFF0F2"/>
                  </a:solidFill>
                  <a:latin typeface="Calibri" panose="020F0502020204030204" pitchFamily="34" charset="0"/>
                  <a:ea typeface="微軟正黑體" panose="020B0604030504040204" pitchFamily="34" charset="-120"/>
                </a:rPr>
                <a:t>最初版發布</a:t>
              </a:r>
              <a:endParaRPr lang="en-US" sz="3299" dirty="0">
                <a:solidFill>
                  <a:srgbClr val="EFF0F2"/>
                </a:solidFill>
                <a:latin typeface="Calibri" panose="020F0502020204030204" pitchFamily="34" charset="0"/>
                <a:ea typeface="微軟正黑體" panose="020B0604030504040204" pitchFamily="34" charset="-120"/>
              </a:endParaRPr>
            </a:p>
          </p:txBody>
        </p:sp>
      </p:grpSp>
      <p:grpSp>
        <p:nvGrpSpPr>
          <p:cNvPr id="60" name="Group 29">
            <a:extLst>
              <a:ext uri="{FF2B5EF4-FFF2-40B4-BE49-F238E27FC236}">
                <a16:creationId xmlns:a16="http://schemas.microsoft.com/office/drawing/2014/main" id="{2FA1068B-42A2-5785-07C6-B48A19AB59ED}"/>
              </a:ext>
            </a:extLst>
          </p:cNvPr>
          <p:cNvGrpSpPr/>
          <p:nvPr/>
        </p:nvGrpSpPr>
        <p:grpSpPr>
          <a:xfrm>
            <a:off x="9650088" y="4642508"/>
            <a:ext cx="3367088" cy="3375420"/>
            <a:chOff x="0" y="-202255"/>
            <a:chExt cx="886805" cy="889000"/>
          </a:xfrm>
        </p:grpSpPr>
        <p:sp>
          <p:nvSpPr>
            <p:cNvPr id="61" name="Freeform 30">
              <a:extLst>
                <a:ext uri="{FF2B5EF4-FFF2-40B4-BE49-F238E27FC236}">
                  <a16:creationId xmlns:a16="http://schemas.microsoft.com/office/drawing/2014/main" id="{4924FA19-48E4-688E-BB33-9ECE44A98328}"/>
                </a:ext>
              </a:extLst>
            </p:cNvPr>
            <p:cNvSpPr/>
            <p:nvPr/>
          </p:nvSpPr>
          <p:spPr>
            <a:xfrm>
              <a:off x="0" y="0"/>
              <a:ext cx="886805" cy="507804"/>
            </a:xfrm>
            <a:custGeom>
              <a:avLst/>
              <a:gdLst/>
              <a:ahLst/>
              <a:cxnLst/>
              <a:rect l="l" t="t" r="r" b="b"/>
              <a:pathLst>
                <a:path w="886805" h="507804">
                  <a:moveTo>
                    <a:pt x="117264" y="0"/>
                  </a:moveTo>
                  <a:lnTo>
                    <a:pt x="769541" y="0"/>
                  </a:lnTo>
                  <a:cubicBezTo>
                    <a:pt x="800641" y="0"/>
                    <a:pt x="830468" y="12355"/>
                    <a:pt x="852459" y="34346"/>
                  </a:cubicBezTo>
                  <a:cubicBezTo>
                    <a:pt x="874450" y="56337"/>
                    <a:pt x="886805" y="86164"/>
                    <a:pt x="886805" y="117264"/>
                  </a:cubicBezTo>
                  <a:lnTo>
                    <a:pt x="886805" y="390540"/>
                  </a:lnTo>
                  <a:cubicBezTo>
                    <a:pt x="886805" y="421640"/>
                    <a:pt x="874450" y="451467"/>
                    <a:pt x="852459" y="473458"/>
                  </a:cubicBezTo>
                  <a:cubicBezTo>
                    <a:pt x="830468" y="495449"/>
                    <a:pt x="800641" y="507804"/>
                    <a:pt x="769541" y="507804"/>
                  </a:cubicBezTo>
                  <a:lnTo>
                    <a:pt x="117264" y="507804"/>
                  </a:lnTo>
                  <a:cubicBezTo>
                    <a:pt x="52501" y="507804"/>
                    <a:pt x="0" y="455303"/>
                    <a:pt x="0" y="390540"/>
                  </a:cubicBezTo>
                  <a:lnTo>
                    <a:pt x="0" y="117264"/>
                  </a:lnTo>
                  <a:cubicBezTo>
                    <a:pt x="0" y="86164"/>
                    <a:pt x="12355" y="56337"/>
                    <a:pt x="34346" y="34346"/>
                  </a:cubicBezTo>
                  <a:cubicBezTo>
                    <a:pt x="56337" y="12355"/>
                    <a:pt x="86164" y="0"/>
                    <a:pt x="117264" y="0"/>
                  </a:cubicBezTo>
                  <a:close/>
                </a:path>
              </a:pathLst>
            </a:custGeom>
            <a:solidFill>
              <a:srgbClr val="5D84BC"/>
            </a:solidFill>
          </p:spPr>
          <p:txBody>
            <a:bodyPr/>
            <a:lstStyle/>
            <a:p>
              <a:endParaRPr lang="zh-TW" altLang="en-US"/>
            </a:p>
          </p:txBody>
        </p:sp>
        <p:sp>
          <p:nvSpPr>
            <p:cNvPr id="62" name="TextBox 31">
              <a:extLst>
                <a:ext uri="{FF2B5EF4-FFF2-40B4-BE49-F238E27FC236}">
                  <a16:creationId xmlns:a16="http://schemas.microsoft.com/office/drawing/2014/main" id="{88ED3D2A-7555-A2ED-B02D-009006C163B9}"/>
                </a:ext>
              </a:extLst>
            </p:cNvPr>
            <p:cNvSpPr txBox="1"/>
            <p:nvPr/>
          </p:nvSpPr>
          <p:spPr>
            <a:xfrm>
              <a:off x="46373" y="-202255"/>
              <a:ext cx="812800" cy="889000"/>
            </a:xfrm>
            <a:prstGeom prst="rect">
              <a:avLst/>
            </a:prstGeom>
          </p:spPr>
          <p:txBody>
            <a:bodyPr lIns="50800" tIns="50800" rIns="50800" bIns="50800" rtlCol="0" anchor="ctr"/>
            <a:lstStyle/>
            <a:p>
              <a:pPr algn="ctr">
                <a:lnSpc>
                  <a:spcPts val="4619"/>
                </a:lnSpc>
              </a:pPr>
              <a:r>
                <a:rPr lang="en-US" sz="3299" dirty="0">
                  <a:solidFill>
                    <a:srgbClr val="EFF0F2"/>
                  </a:solidFill>
                  <a:latin typeface="Calibri" panose="020F0502020204030204" pitchFamily="34" charset="0"/>
                  <a:ea typeface="微軟正黑體" panose="020B0604030504040204" pitchFamily="34" charset="-120"/>
                </a:rPr>
                <a:t>2008年</a:t>
              </a:r>
            </a:p>
            <a:p>
              <a:pPr algn="ctr">
                <a:lnSpc>
                  <a:spcPts val="4619"/>
                </a:lnSpc>
              </a:pPr>
              <a:r>
                <a:rPr lang="en-US" sz="3299" dirty="0" err="1">
                  <a:solidFill>
                    <a:srgbClr val="EFF0F2"/>
                  </a:solidFill>
                  <a:latin typeface="Calibri" panose="020F0502020204030204" pitchFamily="34" charset="0"/>
                  <a:ea typeface="微軟正黑體" panose="020B0604030504040204" pitchFamily="34" charset="-120"/>
                </a:rPr>
                <a:t>第二次修訂</a:t>
              </a:r>
              <a:endParaRPr lang="en-US" sz="3299" dirty="0">
                <a:solidFill>
                  <a:srgbClr val="EFF0F2"/>
                </a:solidFill>
                <a:latin typeface="Calibri" panose="020F0502020204030204" pitchFamily="34" charset="0"/>
                <a:ea typeface="微軟正黑體" panose="020B0604030504040204" pitchFamily="34" charset="-120"/>
              </a:endParaRPr>
            </a:p>
          </p:txBody>
        </p:sp>
      </p:grpSp>
      <p:grpSp>
        <p:nvGrpSpPr>
          <p:cNvPr id="63" name="Group 32">
            <a:extLst>
              <a:ext uri="{FF2B5EF4-FFF2-40B4-BE49-F238E27FC236}">
                <a16:creationId xmlns:a16="http://schemas.microsoft.com/office/drawing/2014/main" id="{82FE1CAE-CD3E-CE70-CE32-D77C483AFA5D}"/>
              </a:ext>
            </a:extLst>
          </p:cNvPr>
          <p:cNvGrpSpPr/>
          <p:nvPr/>
        </p:nvGrpSpPr>
        <p:grpSpPr>
          <a:xfrm>
            <a:off x="5036499" y="4642508"/>
            <a:ext cx="3367088" cy="3375420"/>
            <a:chOff x="0" y="-202255"/>
            <a:chExt cx="886805" cy="889000"/>
          </a:xfrm>
        </p:grpSpPr>
        <p:sp>
          <p:nvSpPr>
            <p:cNvPr id="64" name="Freeform 33">
              <a:extLst>
                <a:ext uri="{FF2B5EF4-FFF2-40B4-BE49-F238E27FC236}">
                  <a16:creationId xmlns:a16="http://schemas.microsoft.com/office/drawing/2014/main" id="{AE600978-7F9D-E647-CCC7-BBE7F5A91447}"/>
                </a:ext>
              </a:extLst>
            </p:cNvPr>
            <p:cNvSpPr/>
            <p:nvPr/>
          </p:nvSpPr>
          <p:spPr>
            <a:xfrm>
              <a:off x="0" y="0"/>
              <a:ext cx="886805" cy="507804"/>
            </a:xfrm>
            <a:custGeom>
              <a:avLst/>
              <a:gdLst/>
              <a:ahLst/>
              <a:cxnLst/>
              <a:rect l="l" t="t" r="r" b="b"/>
              <a:pathLst>
                <a:path w="886805" h="507804">
                  <a:moveTo>
                    <a:pt x="96570" y="0"/>
                  </a:moveTo>
                  <a:lnTo>
                    <a:pt x="790235" y="0"/>
                  </a:lnTo>
                  <a:cubicBezTo>
                    <a:pt x="843569" y="0"/>
                    <a:pt x="886805" y="43236"/>
                    <a:pt x="886805" y="96570"/>
                  </a:cubicBezTo>
                  <a:lnTo>
                    <a:pt x="886805" y="411233"/>
                  </a:lnTo>
                  <a:cubicBezTo>
                    <a:pt x="886805" y="464568"/>
                    <a:pt x="843569" y="507804"/>
                    <a:pt x="790235" y="507804"/>
                  </a:cubicBezTo>
                  <a:lnTo>
                    <a:pt x="96570" y="507804"/>
                  </a:lnTo>
                  <a:cubicBezTo>
                    <a:pt x="43236" y="507804"/>
                    <a:pt x="0" y="464568"/>
                    <a:pt x="0" y="411233"/>
                  </a:cubicBezTo>
                  <a:lnTo>
                    <a:pt x="0" y="96570"/>
                  </a:lnTo>
                  <a:cubicBezTo>
                    <a:pt x="0" y="43236"/>
                    <a:pt x="43236" y="0"/>
                    <a:pt x="96570" y="0"/>
                  </a:cubicBezTo>
                  <a:close/>
                </a:path>
              </a:pathLst>
            </a:custGeom>
            <a:solidFill>
              <a:srgbClr val="5D84BC"/>
            </a:solidFill>
            <a:ln cap="rnd">
              <a:noFill/>
              <a:prstDash val="solid"/>
              <a:round/>
            </a:ln>
          </p:spPr>
          <p:txBody>
            <a:bodyPr/>
            <a:lstStyle/>
            <a:p>
              <a:endParaRPr lang="zh-TW" altLang="en-US"/>
            </a:p>
          </p:txBody>
        </p:sp>
        <p:sp>
          <p:nvSpPr>
            <p:cNvPr id="65" name="TextBox 34">
              <a:extLst>
                <a:ext uri="{FF2B5EF4-FFF2-40B4-BE49-F238E27FC236}">
                  <a16:creationId xmlns:a16="http://schemas.microsoft.com/office/drawing/2014/main" id="{6ACA8736-37E5-27F1-5092-43849401F817}"/>
                </a:ext>
              </a:extLst>
            </p:cNvPr>
            <p:cNvSpPr txBox="1"/>
            <p:nvPr/>
          </p:nvSpPr>
          <p:spPr>
            <a:xfrm>
              <a:off x="34798" y="-202255"/>
              <a:ext cx="812800" cy="889000"/>
            </a:xfrm>
            <a:prstGeom prst="rect">
              <a:avLst/>
            </a:prstGeom>
          </p:spPr>
          <p:txBody>
            <a:bodyPr lIns="50800" tIns="50800" rIns="50800" bIns="50800" rtlCol="0" anchor="ctr"/>
            <a:lstStyle/>
            <a:p>
              <a:pPr marL="0" lvl="0" indent="0" algn="ctr">
                <a:lnSpc>
                  <a:spcPts val="4620"/>
                </a:lnSpc>
                <a:spcBef>
                  <a:spcPct val="0"/>
                </a:spcBef>
              </a:pPr>
              <a:r>
                <a:rPr lang="en-US" sz="3300" u="none" strike="noStrike" dirty="0">
                  <a:solidFill>
                    <a:srgbClr val="EFF0F2"/>
                  </a:solidFill>
                  <a:latin typeface="Calibri" panose="020F0502020204030204" pitchFamily="34" charset="0"/>
                  <a:ea typeface="微軟正黑體" panose="020B0604030504040204" pitchFamily="34" charset="-120"/>
                </a:rPr>
                <a:t>2002年</a:t>
              </a:r>
            </a:p>
            <a:p>
              <a:pPr marL="0" lvl="0" indent="0" algn="ctr">
                <a:lnSpc>
                  <a:spcPts val="4620"/>
                </a:lnSpc>
                <a:spcBef>
                  <a:spcPct val="0"/>
                </a:spcBef>
              </a:pPr>
              <a:r>
                <a:rPr lang="en-US" sz="3300" u="none" strike="noStrike" dirty="0" err="1">
                  <a:solidFill>
                    <a:srgbClr val="EFF0F2"/>
                  </a:solidFill>
                  <a:latin typeface="Calibri" panose="020F0502020204030204" pitchFamily="34" charset="0"/>
                  <a:ea typeface="微軟正黑體" panose="020B0604030504040204" pitchFamily="34" charset="-120"/>
                </a:rPr>
                <a:t>第一次修訂</a:t>
              </a:r>
              <a:endParaRPr lang="en-US" sz="3300" u="none" strike="noStrike" dirty="0">
                <a:solidFill>
                  <a:srgbClr val="EFF0F2"/>
                </a:solidFill>
                <a:latin typeface="Calibri" panose="020F0502020204030204" pitchFamily="34" charset="0"/>
                <a:ea typeface="微軟正黑體" panose="020B0604030504040204" pitchFamily="34" charset="-120"/>
              </a:endParaRPr>
            </a:p>
          </p:txBody>
        </p:sp>
      </p:grpSp>
      <p:grpSp>
        <p:nvGrpSpPr>
          <p:cNvPr id="66" name="Group 35">
            <a:extLst>
              <a:ext uri="{FF2B5EF4-FFF2-40B4-BE49-F238E27FC236}">
                <a16:creationId xmlns:a16="http://schemas.microsoft.com/office/drawing/2014/main" id="{630E8C3B-1365-B4C1-600B-D21844A679D2}"/>
              </a:ext>
            </a:extLst>
          </p:cNvPr>
          <p:cNvGrpSpPr/>
          <p:nvPr/>
        </p:nvGrpSpPr>
        <p:grpSpPr>
          <a:xfrm>
            <a:off x="14263677" y="4646207"/>
            <a:ext cx="3367088" cy="3375420"/>
            <a:chOff x="0" y="-201281"/>
            <a:chExt cx="886805" cy="889000"/>
          </a:xfrm>
        </p:grpSpPr>
        <p:sp>
          <p:nvSpPr>
            <p:cNvPr id="67" name="Freeform 36">
              <a:extLst>
                <a:ext uri="{FF2B5EF4-FFF2-40B4-BE49-F238E27FC236}">
                  <a16:creationId xmlns:a16="http://schemas.microsoft.com/office/drawing/2014/main" id="{82F75748-047C-E909-FDD3-3DF7C2EC811B}"/>
                </a:ext>
              </a:extLst>
            </p:cNvPr>
            <p:cNvSpPr/>
            <p:nvPr/>
          </p:nvSpPr>
          <p:spPr>
            <a:xfrm>
              <a:off x="0" y="0"/>
              <a:ext cx="886805" cy="507804"/>
            </a:xfrm>
            <a:custGeom>
              <a:avLst/>
              <a:gdLst/>
              <a:ahLst/>
              <a:cxnLst/>
              <a:rect l="l" t="t" r="r" b="b"/>
              <a:pathLst>
                <a:path w="886805" h="507804">
                  <a:moveTo>
                    <a:pt x="96570" y="0"/>
                  </a:moveTo>
                  <a:lnTo>
                    <a:pt x="790235" y="0"/>
                  </a:lnTo>
                  <a:cubicBezTo>
                    <a:pt x="843569" y="0"/>
                    <a:pt x="886805" y="43236"/>
                    <a:pt x="886805" y="96570"/>
                  </a:cubicBezTo>
                  <a:lnTo>
                    <a:pt x="886805" y="411233"/>
                  </a:lnTo>
                  <a:cubicBezTo>
                    <a:pt x="886805" y="464568"/>
                    <a:pt x="843569" y="507804"/>
                    <a:pt x="790235" y="507804"/>
                  </a:cubicBezTo>
                  <a:lnTo>
                    <a:pt x="96570" y="507804"/>
                  </a:lnTo>
                  <a:cubicBezTo>
                    <a:pt x="43236" y="507804"/>
                    <a:pt x="0" y="464568"/>
                    <a:pt x="0" y="411233"/>
                  </a:cubicBezTo>
                  <a:lnTo>
                    <a:pt x="0" y="96570"/>
                  </a:lnTo>
                  <a:cubicBezTo>
                    <a:pt x="0" y="43236"/>
                    <a:pt x="43236" y="0"/>
                    <a:pt x="96570" y="0"/>
                  </a:cubicBezTo>
                  <a:close/>
                </a:path>
              </a:pathLst>
            </a:custGeom>
            <a:solidFill>
              <a:srgbClr val="5D84BC"/>
            </a:solidFill>
          </p:spPr>
          <p:txBody>
            <a:bodyPr/>
            <a:lstStyle/>
            <a:p>
              <a:endParaRPr lang="zh-TW" altLang="en-US"/>
            </a:p>
          </p:txBody>
        </p:sp>
        <p:sp>
          <p:nvSpPr>
            <p:cNvPr id="68" name="TextBox 37">
              <a:extLst>
                <a:ext uri="{FF2B5EF4-FFF2-40B4-BE49-F238E27FC236}">
                  <a16:creationId xmlns:a16="http://schemas.microsoft.com/office/drawing/2014/main" id="{6E642F9A-2C16-8060-8EBB-7EF741FC3C87}"/>
                </a:ext>
              </a:extLst>
            </p:cNvPr>
            <p:cNvSpPr txBox="1"/>
            <p:nvPr/>
          </p:nvSpPr>
          <p:spPr>
            <a:xfrm>
              <a:off x="31678" y="-201281"/>
              <a:ext cx="812800" cy="889000"/>
            </a:xfrm>
            <a:prstGeom prst="rect">
              <a:avLst/>
            </a:prstGeom>
          </p:spPr>
          <p:txBody>
            <a:bodyPr lIns="50800" tIns="50800" rIns="50800" bIns="50800" rtlCol="0" anchor="ctr"/>
            <a:lstStyle/>
            <a:p>
              <a:pPr algn="ctr">
                <a:lnSpc>
                  <a:spcPts val="4619"/>
                </a:lnSpc>
              </a:pPr>
              <a:r>
                <a:rPr lang="en-US" sz="3299" dirty="0">
                  <a:solidFill>
                    <a:srgbClr val="EFF0F2"/>
                  </a:solidFill>
                  <a:latin typeface="Calibri" panose="020F0502020204030204" pitchFamily="34" charset="0"/>
                  <a:ea typeface="微軟正黑體" panose="020B0604030504040204" pitchFamily="34" charset="-120"/>
                </a:rPr>
                <a:t>2017年</a:t>
              </a:r>
            </a:p>
            <a:p>
              <a:pPr algn="ctr">
                <a:lnSpc>
                  <a:spcPts val="4619"/>
                </a:lnSpc>
              </a:pPr>
              <a:r>
                <a:rPr lang="en-US" sz="3299" dirty="0" err="1">
                  <a:solidFill>
                    <a:srgbClr val="EFF0F2"/>
                  </a:solidFill>
                  <a:latin typeface="Calibri" panose="020F0502020204030204" pitchFamily="34" charset="0"/>
                  <a:ea typeface="微軟正黑體" panose="020B0604030504040204" pitchFamily="34" charset="-120"/>
                </a:rPr>
                <a:t>重大修訂</a:t>
              </a:r>
              <a:endParaRPr lang="en-US" sz="3299" dirty="0">
                <a:solidFill>
                  <a:srgbClr val="EFF0F2"/>
                </a:solidFill>
                <a:latin typeface="Calibri" panose="020F0502020204030204" pitchFamily="34" charset="0"/>
                <a:ea typeface="微軟正黑體" panose="020B0604030504040204" pitchFamily="34" charset="-120"/>
              </a:endParaRPr>
            </a:p>
          </p:txBody>
        </p:sp>
      </p:grpSp>
      <p:grpSp>
        <p:nvGrpSpPr>
          <p:cNvPr id="69" name="Group 38">
            <a:extLst>
              <a:ext uri="{FF2B5EF4-FFF2-40B4-BE49-F238E27FC236}">
                <a16:creationId xmlns:a16="http://schemas.microsoft.com/office/drawing/2014/main" id="{30F93CF6-7F10-830B-90FA-AE32A05F9C7B}"/>
              </a:ext>
            </a:extLst>
          </p:cNvPr>
          <p:cNvGrpSpPr/>
          <p:nvPr/>
        </p:nvGrpSpPr>
        <p:grpSpPr>
          <a:xfrm>
            <a:off x="3961448" y="5922678"/>
            <a:ext cx="903601" cy="903601"/>
            <a:chOff x="0" y="0"/>
            <a:chExt cx="812800" cy="812800"/>
          </a:xfrm>
        </p:grpSpPr>
        <p:sp>
          <p:nvSpPr>
            <p:cNvPr id="70" name="Freeform 39">
              <a:extLst>
                <a:ext uri="{FF2B5EF4-FFF2-40B4-BE49-F238E27FC236}">
                  <a16:creationId xmlns:a16="http://schemas.microsoft.com/office/drawing/2014/main" id="{1F1A6D7B-0E68-9EBC-CA15-829549E2A258}"/>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D84BC"/>
            </a:solidFill>
          </p:spPr>
          <p:txBody>
            <a:bodyPr/>
            <a:lstStyle/>
            <a:p>
              <a:endParaRPr lang="zh-TW" altLang="en-US"/>
            </a:p>
          </p:txBody>
        </p:sp>
        <p:sp>
          <p:nvSpPr>
            <p:cNvPr id="71" name="TextBox 40">
              <a:extLst>
                <a:ext uri="{FF2B5EF4-FFF2-40B4-BE49-F238E27FC236}">
                  <a16:creationId xmlns:a16="http://schemas.microsoft.com/office/drawing/2014/main" id="{FFD34CC6-9270-5802-7FF1-F10C17CA87E1}"/>
                </a:ext>
              </a:extLst>
            </p:cNvPr>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72" name="Group 41">
            <a:extLst>
              <a:ext uri="{FF2B5EF4-FFF2-40B4-BE49-F238E27FC236}">
                <a16:creationId xmlns:a16="http://schemas.microsoft.com/office/drawing/2014/main" id="{68969830-D5D3-58BD-ECDF-83F3959AD8AF}"/>
              </a:ext>
            </a:extLst>
          </p:cNvPr>
          <p:cNvGrpSpPr/>
          <p:nvPr/>
        </p:nvGrpSpPr>
        <p:grpSpPr>
          <a:xfrm>
            <a:off x="13188626" y="5922678"/>
            <a:ext cx="903601" cy="903601"/>
            <a:chOff x="0" y="0"/>
            <a:chExt cx="812800" cy="812800"/>
          </a:xfrm>
        </p:grpSpPr>
        <p:sp>
          <p:nvSpPr>
            <p:cNvPr id="73" name="Freeform 42">
              <a:extLst>
                <a:ext uri="{FF2B5EF4-FFF2-40B4-BE49-F238E27FC236}">
                  <a16:creationId xmlns:a16="http://schemas.microsoft.com/office/drawing/2014/main" id="{70EFE9F6-CD57-FFEA-7A39-771F3CEA6C0B}"/>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D84BC"/>
            </a:solidFill>
          </p:spPr>
          <p:txBody>
            <a:bodyPr/>
            <a:lstStyle/>
            <a:p>
              <a:endParaRPr lang="zh-TW" altLang="en-US"/>
            </a:p>
          </p:txBody>
        </p:sp>
        <p:sp>
          <p:nvSpPr>
            <p:cNvPr id="74" name="TextBox 43">
              <a:extLst>
                <a:ext uri="{FF2B5EF4-FFF2-40B4-BE49-F238E27FC236}">
                  <a16:creationId xmlns:a16="http://schemas.microsoft.com/office/drawing/2014/main" id="{F3646EB2-6F1D-835D-F075-804B604E8D5A}"/>
                </a:ext>
              </a:extLst>
            </p:cNvPr>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75" name="Group 44">
            <a:extLst>
              <a:ext uri="{FF2B5EF4-FFF2-40B4-BE49-F238E27FC236}">
                <a16:creationId xmlns:a16="http://schemas.microsoft.com/office/drawing/2014/main" id="{3AFD27C2-C90D-F048-F485-86BDF73AA348}"/>
              </a:ext>
            </a:extLst>
          </p:cNvPr>
          <p:cNvGrpSpPr/>
          <p:nvPr/>
        </p:nvGrpSpPr>
        <p:grpSpPr>
          <a:xfrm>
            <a:off x="8575037" y="5922678"/>
            <a:ext cx="903601" cy="903601"/>
            <a:chOff x="0" y="0"/>
            <a:chExt cx="812800" cy="812800"/>
          </a:xfrm>
        </p:grpSpPr>
        <p:sp>
          <p:nvSpPr>
            <p:cNvPr id="76" name="Freeform 45">
              <a:extLst>
                <a:ext uri="{FF2B5EF4-FFF2-40B4-BE49-F238E27FC236}">
                  <a16:creationId xmlns:a16="http://schemas.microsoft.com/office/drawing/2014/main" id="{C053C74E-3F6B-EC1A-AFD9-DAB7956C2542}"/>
                </a:ext>
              </a:extLst>
            </p:cNvPr>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5D84BC"/>
            </a:solidFill>
          </p:spPr>
          <p:txBody>
            <a:bodyPr/>
            <a:lstStyle/>
            <a:p>
              <a:endParaRPr lang="zh-TW" altLang="en-US"/>
            </a:p>
          </p:txBody>
        </p:sp>
        <p:sp>
          <p:nvSpPr>
            <p:cNvPr id="77" name="TextBox 46">
              <a:extLst>
                <a:ext uri="{FF2B5EF4-FFF2-40B4-BE49-F238E27FC236}">
                  <a16:creationId xmlns:a16="http://schemas.microsoft.com/office/drawing/2014/main" id="{D4616E13-5E19-E375-FEDE-633236D3D019}"/>
                </a:ext>
              </a:extLst>
            </p:cNvPr>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
        <p:nvSpPr>
          <p:cNvPr id="78" name="Freeform 47">
            <a:extLst>
              <a:ext uri="{FF2B5EF4-FFF2-40B4-BE49-F238E27FC236}">
                <a16:creationId xmlns:a16="http://schemas.microsoft.com/office/drawing/2014/main" id="{E3D45D52-6A89-CCA1-92B9-01F996D038BE}"/>
              </a:ext>
            </a:extLst>
          </p:cNvPr>
          <p:cNvSpPr/>
          <p:nvPr/>
        </p:nvSpPr>
        <p:spPr>
          <a:xfrm rot="4007579">
            <a:off x="1880281" y="7449882"/>
            <a:ext cx="953354" cy="430637"/>
          </a:xfrm>
          <a:custGeom>
            <a:avLst/>
            <a:gdLst/>
            <a:ahLst/>
            <a:cxnLst/>
            <a:rect l="l" t="t" r="r" b="b"/>
            <a:pathLst>
              <a:path w="953354" h="430637">
                <a:moveTo>
                  <a:pt x="0" y="0"/>
                </a:moveTo>
                <a:lnTo>
                  <a:pt x="953354" y="0"/>
                </a:lnTo>
                <a:lnTo>
                  <a:pt x="953354" y="430636"/>
                </a:lnTo>
                <a:lnTo>
                  <a:pt x="0" y="4306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79" name="Freeform 48">
            <a:extLst>
              <a:ext uri="{FF2B5EF4-FFF2-40B4-BE49-F238E27FC236}">
                <a16:creationId xmlns:a16="http://schemas.microsoft.com/office/drawing/2014/main" id="{2817A6AA-DFF9-B23F-DC27-B0CBAC8F08B1}"/>
              </a:ext>
            </a:extLst>
          </p:cNvPr>
          <p:cNvSpPr/>
          <p:nvPr/>
        </p:nvSpPr>
        <p:spPr>
          <a:xfrm rot="4007579">
            <a:off x="11003511" y="7449882"/>
            <a:ext cx="953354" cy="430637"/>
          </a:xfrm>
          <a:custGeom>
            <a:avLst/>
            <a:gdLst/>
            <a:ahLst/>
            <a:cxnLst/>
            <a:rect l="l" t="t" r="r" b="b"/>
            <a:pathLst>
              <a:path w="953354" h="430637">
                <a:moveTo>
                  <a:pt x="0" y="0"/>
                </a:moveTo>
                <a:lnTo>
                  <a:pt x="953354" y="0"/>
                </a:lnTo>
                <a:lnTo>
                  <a:pt x="953354" y="430636"/>
                </a:lnTo>
                <a:lnTo>
                  <a:pt x="0" y="4306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80" name="Freeform 50">
            <a:extLst>
              <a:ext uri="{FF2B5EF4-FFF2-40B4-BE49-F238E27FC236}">
                <a16:creationId xmlns:a16="http://schemas.microsoft.com/office/drawing/2014/main" id="{B802C0E0-89BA-D574-30BB-03F22D5E5C70}"/>
              </a:ext>
            </a:extLst>
          </p:cNvPr>
          <p:cNvSpPr/>
          <p:nvPr/>
        </p:nvSpPr>
        <p:spPr>
          <a:xfrm rot="-3256095">
            <a:off x="15307913" y="4795112"/>
            <a:ext cx="953354" cy="430637"/>
          </a:xfrm>
          <a:custGeom>
            <a:avLst/>
            <a:gdLst/>
            <a:ahLst/>
            <a:cxnLst/>
            <a:rect l="l" t="t" r="r" b="b"/>
            <a:pathLst>
              <a:path w="953354" h="430637">
                <a:moveTo>
                  <a:pt x="0" y="0"/>
                </a:moveTo>
                <a:lnTo>
                  <a:pt x="953354" y="0"/>
                </a:lnTo>
                <a:lnTo>
                  <a:pt x="953354" y="430636"/>
                </a:lnTo>
                <a:lnTo>
                  <a:pt x="0" y="4306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
        <p:nvSpPr>
          <p:cNvPr id="81" name="TextBox 52">
            <a:extLst>
              <a:ext uri="{FF2B5EF4-FFF2-40B4-BE49-F238E27FC236}">
                <a16:creationId xmlns:a16="http://schemas.microsoft.com/office/drawing/2014/main" id="{D34D4EE2-299D-79BB-00E1-66076F1487BC}"/>
              </a:ext>
            </a:extLst>
          </p:cNvPr>
          <p:cNvSpPr txBox="1"/>
          <p:nvPr/>
        </p:nvSpPr>
        <p:spPr>
          <a:xfrm>
            <a:off x="526858" y="8301490"/>
            <a:ext cx="5152118" cy="860425"/>
          </a:xfrm>
          <a:prstGeom prst="rect">
            <a:avLst/>
          </a:prstGeom>
        </p:spPr>
        <p:txBody>
          <a:bodyPr lIns="0" tIns="0" rIns="0" bIns="0" rtlCol="0" anchor="t">
            <a:spAutoFit/>
          </a:bodyPr>
          <a:lstStyle/>
          <a:p>
            <a:pPr>
              <a:lnSpc>
                <a:spcPts val="3499"/>
              </a:lnSpc>
              <a:spcBef>
                <a:spcPct val="0"/>
              </a:spcBef>
            </a:pPr>
            <a:r>
              <a:rPr lang="en-US" sz="2499" dirty="0" err="1">
                <a:solidFill>
                  <a:srgbClr val="000000"/>
                </a:solidFill>
                <a:ea typeface="Noto Sans T Chinese"/>
              </a:rPr>
              <a:t>第一版關於軟體工程生命週期過程的標準</a:t>
            </a:r>
            <a:r>
              <a:rPr lang="en-US" sz="2499" dirty="0">
                <a:solidFill>
                  <a:srgbClr val="000000"/>
                </a:solidFill>
                <a:ea typeface="Noto Sans T Chinese"/>
              </a:rPr>
              <a:t>。</a:t>
            </a:r>
          </a:p>
        </p:txBody>
      </p:sp>
      <p:sp>
        <p:nvSpPr>
          <p:cNvPr id="82" name="TextBox 53">
            <a:extLst>
              <a:ext uri="{FF2B5EF4-FFF2-40B4-BE49-F238E27FC236}">
                <a16:creationId xmlns:a16="http://schemas.microsoft.com/office/drawing/2014/main" id="{828216A4-C6D2-F90F-4C31-DCCB133DA44D}"/>
              </a:ext>
            </a:extLst>
          </p:cNvPr>
          <p:cNvSpPr txBox="1"/>
          <p:nvPr/>
        </p:nvSpPr>
        <p:spPr>
          <a:xfrm>
            <a:off x="8067457" y="8262120"/>
            <a:ext cx="8338044" cy="1736725"/>
          </a:xfrm>
          <a:prstGeom prst="rect">
            <a:avLst/>
          </a:prstGeom>
        </p:spPr>
        <p:txBody>
          <a:bodyPr lIns="0" tIns="0" rIns="0" bIns="0" rtlCol="0" anchor="t">
            <a:spAutoFit/>
          </a:bodyPr>
          <a:lstStyle/>
          <a:p>
            <a:pPr algn="just">
              <a:lnSpc>
                <a:spcPts val="3499"/>
              </a:lnSpc>
            </a:pPr>
            <a:r>
              <a:rPr lang="en-US" sz="2499" dirty="0" err="1">
                <a:solidFill>
                  <a:srgbClr val="000000"/>
                </a:solidFill>
                <a:ea typeface="Noto Sans T Chinese"/>
              </a:rPr>
              <a:t>修訂的主要目的是提高和其他相關標準</a:t>
            </a:r>
            <a:r>
              <a:rPr lang="en-US" sz="2499" dirty="0">
                <a:solidFill>
                  <a:srgbClr val="000000"/>
                </a:solidFill>
                <a:ea typeface="Noto Sans T Chinese"/>
              </a:rPr>
              <a:t> (如 ISO/IEC 15288) </a:t>
            </a:r>
            <a:r>
              <a:rPr lang="en-US" sz="2499" dirty="0" err="1">
                <a:solidFill>
                  <a:srgbClr val="000000"/>
                </a:solidFill>
                <a:ea typeface="Noto Sans T Chinese"/>
              </a:rPr>
              <a:t>的一致性，此次修訂也將內容結構進行了重新組織，使其更容易理解和應用</a:t>
            </a:r>
            <a:r>
              <a:rPr lang="en-US" sz="2499" dirty="0">
                <a:solidFill>
                  <a:srgbClr val="000000"/>
                </a:solidFill>
                <a:ea typeface="Noto Sans T Chinese"/>
              </a:rPr>
              <a:t>。</a:t>
            </a:r>
          </a:p>
          <a:p>
            <a:pPr algn="just">
              <a:lnSpc>
                <a:spcPts val="3499"/>
              </a:lnSpc>
              <a:spcBef>
                <a:spcPct val="0"/>
              </a:spcBef>
            </a:pPr>
            <a:endParaRPr lang="en-US" sz="2499" dirty="0">
              <a:solidFill>
                <a:srgbClr val="000000"/>
              </a:solidFill>
              <a:ea typeface="Noto Sans T Chinese"/>
            </a:endParaRPr>
          </a:p>
        </p:txBody>
      </p:sp>
      <p:sp>
        <p:nvSpPr>
          <p:cNvPr id="83" name="TextBox 54">
            <a:extLst>
              <a:ext uri="{FF2B5EF4-FFF2-40B4-BE49-F238E27FC236}">
                <a16:creationId xmlns:a16="http://schemas.microsoft.com/office/drawing/2014/main" id="{4575C6EB-0508-3ABB-A9F5-AA7904882B60}"/>
              </a:ext>
            </a:extLst>
          </p:cNvPr>
          <p:cNvSpPr txBox="1"/>
          <p:nvPr/>
        </p:nvSpPr>
        <p:spPr>
          <a:xfrm>
            <a:off x="5112829" y="3517423"/>
            <a:ext cx="5152118" cy="860425"/>
          </a:xfrm>
          <a:prstGeom prst="rect">
            <a:avLst/>
          </a:prstGeom>
        </p:spPr>
        <p:txBody>
          <a:bodyPr lIns="0" tIns="0" rIns="0" bIns="0" rtlCol="0" anchor="t">
            <a:spAutoFit/>
          </a:bodyPr>
          <a:lstStyle/>
          <a:p>
            <a:pPr>
              <a:lnSpc>
                <a:spcPts val="3499"/>
              </a:lnSpc>
              <a:spcBef>
                <a:spcPct val="0"/>
              </a:spcBef>
            </a:pPr>
            <a:r>
              <a:rPr lang="en-US" sz="2499" dirty="0" err="1">
                <a:solidFill>
                  <a:srgbClr val="000000"/>
                </a:solidFill>
                <a:ea typeface="Noto Sans T Chinese"/>
              </a:rPr>
              <a:t>修訂的主要目的是加強和</a:t>
            </a:r>
            <a:r>
              <a:rPr lang="en-US" sz="2499" dirty="0">
                <a:solidFill>
                  <a:srgbClr val="000000"/>
                </a:solidFill>
                <a:ea typeface="Noto Sans T Chinese"/>
              </a:rPr>
              <a:t> ISO 9001:2000 </a:t>
            </a:r>
            <a:r>
              <a:rPr lang="en-US" sz="2499" dirty="0" err="1">
                <a:solidFill>
                  <a:srgbClr val="000000"/>
                </a:solidFill>
                <a:ea typeface="Noto Sans T Chinese"/>
              </a:rPr>
              <a:t>的一致性</a:t>
            </a:r>
            <a:r>
              <a:rPr lang="en-US" sz="2499" dirty="0">
                <a:solidFill>
                  <a:srgbClr val="000000"/>
                </a:solidFill>
                <a:ea typeface="Noto Sans T Chinese"/>
              </a:rPr>
              <a:t>。</a:t>
            </a:r>
          </a:p>
        </p:txBody>
      </p:sp>
      <p:sp>
        <p:nvSpPr>
          <p:cNvPr id="84" name="TextBox 55">
            <a:extLst>
              <a:ext uri="{FF2B5EF4-FFF2-40B4-BE49-F238E27FC236}">
                <a16:creationId xmlns:a16="http://schemas.microsoft.com/office/drawing/2014/main" id="{6DDF4D9B-396A-E116-C652-BFBF8AEAE90D}"/>
              </a:ext>
            </a:extLst>
          </p:cNvPr>
          <p:cNvSpPr txBox="1"/>
          <p:nvPr/>
        </p:nvSpPr>
        <p:spPr>
          <a:xfrm>
            <a:off x="12812519" y="3273705"/>
            <a:ext cx="5152118" cy="1767728"/>
          </a:xfrm>
          <a:prstGeom prst="rect">
            <a:avLst/>
          </a:prstGeom>
        </p:spPr>
        <p:txBody>
          <a:bodyPr lIns="0" tIns="0" rIns="0" bIns="0" rtlCol="0" anchor="t">
            <a:spAutoFit/>
          </a:bodyPr>
          <a:lstStyle/>
          <a:p>
            <a:pPr algn="just">
              <a:lnSpc>
                <a:spcPts val="3499"/>
              </a:lnSpc>
            </a:pPr>
            <a:r>
              <a:rPr lang="en-US" sz="2499" dirty="0" err="1">
                <a:solidFill>
                  <a:srgbClr val="000000"/>
                </a:solidFill>
                <a:ea typeface="Noto Sans T Chinese"/>
              </a:rPr>
              <a:t>修訂重點是更新和完善過程，同時也進一步增強了和</a:t>
            </a:r>
            <a:r>
              <a:rPr lang="en-US" sz="2499" dirty="0">
                <a:solidFill>
                  <a:srgbClr val="000000"/>
                </a:solidFill>
                <a:ea typeface="Noto Sans T Chinese"/>
              </a:rPr>
              <a:t> ISO/IEC 15288 </a:t>
            </a:r>
            <a:r>
              <a:rPr lang="en-US" sz="2499" dirty="0" err="1">
                <a:solidFill>
                  <a:srgbClr val="000000"/>
                </a:solidFill>
                <a:ea typeface="Noto Sans T Chinese"/>
              </a:rPr>
              <a:t>的一致性</a:t>
            </a:r>
            <a:r>
              <a:rPr lang="en-US" sz="2499" dirty="0">
                <a:solidFill>
                  <a:srgbClr val="000000"/>
                </a:solidFill>
                <a:ea typeface="Noto Sans T Chinese"/>
              </a:rPr>
              <a:t>。</a:t>
            </a:r>
          </a:p>
          <a:p>
            <a:pPr>
              <a:lnSpc>
                <a:spcPts val="3499"/>
              </a:lnSpc>
              <a:spcBef>
                <a:spcPct val="0"/>
              </a:spcBef>
            </a:pPr>
            <a:endParaRPr lang="en-US" sz="2499" dirty="0">
              <a:solidFill>
                <a:srgbClr val="000000"/>
              </a:solidFill>
              <a:ea typeface="Noto Sans T Chinese"/>
            </a:endParaRPr>
          </a:p>
        </p:txBody>
      </p:sp>
      <p:sp>
        <p:nvSpPr>
          <p:cNvPr id="86" name="Freeform 49">
            <a:extLst>
              <a:ext uri="{FF2B5EF4-FFF2-40B4-BE49-F238E27FC236}">
                <a16:creationId xmlns:a16="http://schemas.microsoft.com/office/drawing/2014/main" id="{97118CA3-3CC6-34C9-F12D-C699139FC48B}"/>
              </a:ext>
            </a:extLst>
          </p:cNvPr>
          <p:cNvSpPr/>
          <p:nvPr/>
        </p:nvSpPr>
        <p:spPr>
          <a:xfrm rot="-2389972">
            <a:off x="6408167" y="4804357"/>
            <a:ext cx="953354" cy="430637"/>
          </a:xfrm>
          <a:custGeom>
            <a:avLst/>
            <a:gdLst/>
            <a:ahLst/>
            <a:cxnLst/>
            <a:rect l="l" t="t" r="r" b="b"/>
            <a:pathLst>
              <a:path w="953354" h="430637">
                <a:moveTo>
                  <a:pt x="0" y="0"/>
                </a:moveTo>
                <a:lnTo>
                  <a:pt x="953354" y="0"/>
                </a:lnTo>
                <a:lnTo>
                  <a:pt x="953354" y="430636"/>
                </a:lnTo>
                <a:lnTo>
                  <a:pt x="0" y="43063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78"/>
                                        </p:tgtEl>
                                        <p:attrNameLst>
                                          <p:attrName>style.visibility</p:attrName>
                                        </p:attrNameLst>
                                      </p:cBhvr>
                                      <p:to>
                                        <p:strVal val="visible"/>
                                      </p:to>
                                    </p:set>
                                    <p:anim calcmode="lin" valueType="num">
                                      <p:cBhvr additive="base">
                                        <p:cTn id="16" dur="500" fill="hold"/>
                                        <p:tgtEl>
                                          <p:spTgt spid="78"/>
                                        </p:tgtEl>
                                        <p:attrNameLst>
                                          <p:attrName>ppt_x</p:attrName>
                                        </p:attrNameLst>
                                      </p:cBhvr>
                                      <p:tavLst>
                                        <p:tav tm="0">
                                          <p:val>
                                            <p:strVal val="#ppt_x"/>
                                          </p:val>
                                        </p:tav>
                                        <p:tav tm="100000">
                                          <p:val>
                                            <p:strVal val="#ppt_x"/>
                                          </p:val>
                                        </p:tav>
                                      </p:tavLst>
                                    </p:anim>
                                    <p:anim calcmode="lin" valueType="num">
                                      <p:cBhvr additive="base">
                                        <p:cTn id="17" dur="500" fill="hold"/>
                                        <p:tgtEl>
                                          <p:spTgt spid="7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additive="base">
                                        <p:cTn id="21" dur="500" fill="hold"/>
                                        <p:tgtEl>
                                          <p:spTgt spid="81"/>
                                        </p:tgtEl>
                                        <p:attrNameLst>
                                          <p:attrName>ppt_x</p:attrName>
                                        </p:attrNameLst>
                                      </p:cBhvr>
                                      <p:tavLst>
                                        <p:tav tm="0">
                                          <p:val>
                                            <p:strVal val="#ppt_x"/>
                                          </p:val>
                                        </p:tav>
                                        <p:tav tm="100000">
                                          <p:val>
                                            <p:strVal val="#ppt_x"/>
                                          </p:val>
                                        </p:tav>
                                      </p:tavLst>
                                    </p:anim>
                                    <p:anim calcmode="lin" valueType="num">
                                      <p:cBhvr additive="base">
                                        <p:cTn id="22"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500" fill="hold"/>
                                        <p:tgtEl>
                                          <p:spTgt spid="83"/>
                                        </p:tgtEl>
                                        <p:attrNameLst>
                                          <p:attrName>ppt_x</p:attrName>
                                        </p:attrNameLst>
                                      </p:cBhvr>
                                      <p:tavLst>
                                        <p:tav tm="0">
                                          <p:val>
                                            <p:strVal val="#ppt_x"/>
                                          </p:val>
                                        </p:tav>
                                        <p:tav tm="100000">
                                          <p:val>
                                            <p:strVal val="#ppt_x"/>
                                          </p:val>
                                        </p:tav>
                                      </p:tavLst>
                                    </p:anim>
                                    <p:anim calcmode="lin" valueType="num">
                                      <p:cBhvr additive="base">
                                        <p:cTn id="37" dur="500" fill="hold"/>
                                        <p:tgtEl>
                                          <p:spTgt spid="8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 calcmode="lin" valueType="num">
                                      <p:cBhvr additive="base">
                                        <p:cTn id="40" dur="500" fill="hold"/>
                                        <p:tgtEl>
                                          <p:spTgt spid="86"/>
                                        </p:tgtEl>
                                        <p:attrNameLst>
                                          <p:attrName>ppt_x</p:attrName>
                                        </p:attrNameLst>
                                      </p:cBhvr>
                                      <p:tavLst>
                                        <p:tav tm="0">
                                          <p:val>
                                            <p:strVal val="#ppt_x"/>
                                          </p:val>
                                        </p:tav>
                                        <p:tav tm="100000">
                                          <p:val>
                                            <p:strVal val="#ppt_x"/>
                                          </p:val>
                                        </p:tav>
                                      </p:tavLst>
                                    </p:anim>
                                    <p:anim calcmode="lin" valueType="num">
                                      <p:cBhvr additive="base">
                                        <p:cTn id="41"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ppt_x"/>
                                          </p:val>
                                        </p:tav>
                                        <p:tav tm="100000">
                                          <p:val>
                                            <p:strVal val="#ppt_x"/>
                                          </p:val>
                                        </p:tav>
                                      </p:tavLst>
                                    </p:anim>
                                    <p:anim calcmode="lin" valueType="num">
                                      <p:cBhvr additive="base">
                                        <p:cTn id="47" dur="500" fill="hold"/>
                                        <p:tgtEl>
                                          <p:spTgt spid="6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500" fill="hold"/>
                                        <p:tgtEl>
                                          <p:spTgt spid="72"/>
                                        </p:tgtEl>
                                        <p:attrNameLst>
                                          <p:attrName>ppt_x</p:attrName>
                                        </p:attrNameLst>
                                      </p:cBhvr>
                                      <p:tavLst>
                                        <p:tav tm="0">
                                          <p:val>
                                            <p:strVal val="#ppt_x"/>
                                          </p:val>
                                        </p:tav>
                                        <p:tav tm="100000">
                                          <p:val>
                                            <p:strVal val="#ppt_x"/>
                                          </p:val>
                                        </p:tav>
                                      </p:tavLst>
                                    </p:anim>
                                    <p:anim calcmode="lin" valueType="num">
                                      <p:cBhvr additive="base">
                                        <p:cTn id="51" dur="500" fill="hold"/>
                                        <p:tgtEl>
                                          <p:spTgt spid="72"/>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79"/>
                                        </p:tgtEl>
                                        <p:attrNameLst>
                                          <p:attrName>style.visibility</p:attrName>
                                        </p:attrNameLst>
                                      </p:cBhvr>
                                      <p:to>
                                        <p:strVal val="visible"/>
                                      </p:to>
                                    </p:set>
                                    <p:anim calcmode="lin" valueType="num">
                                      <p:cBhvr additive="base">
                                        <p:cTn id="55" dur="500" fill="hold"/>
                                        <p:tgtEl>
                                          <p:spTgt spid="79"/>
                                        </p:tgtEl>
                                        <p:attrNameLst>
                                          <p:attrName>ppt_x</p:attrName>
                                        </p:attrNameLst>
                                      </p:cBhvr>
                                      <p:tavLst>
                                        <p:tav tm="0">
                                          <p:val>
                                            <p:strVal val="#ppt_x"/>
                                          </p:val>
                                        </p:tav>
                                        <p:tav tm="100000">
                                          <p:val>
                                            <p:strVal val="#ppt_x"/>
                                          </p:val>
                                        </p:tav>
                                      </p:tavLst>
                                    </p:anim>
                                    <p:anim calcmode="lin" valueType="num">
                                      <p:cBhvr additive="base">
                                        <p:cTn id="56" dur="500" fill="hold"/>
                                        <p:tgtEl>
                                          <p:spTgt spid="7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6"/>
                                        </p:tgtEl>
                                        <p:attrNameLst>
                                          <p:attrName>style.visibility</p:attrName>
                                        </p:attrNameLst>
                                      </p:cBhvr>
                                      <p:to>
                                        <p:strVal val="visible"/>
                                      </p:to>
                                    </p:set>
                                    <p:anim calcmode="lin" valueType="num">
                                      <p:cBhvr additive="base">
                                        <p:cTn id="65" dur="500" fill="hold"/>
                                        <p:tgtEl>
                                          <p:spTgt spid="66"/>
                                        </p:tgtEl>
                                        <p:attrNameLst>
                                          <p:attrName>ppt_x</p:attrName>
                                        </p:attrNameLst>
                                      </p:cBhvr>
                                      <p:tavLst>
                                        <p:tav tm="0">
                                          <p:val>
                                            <p:strVal val="#ppt_x"/>
                                          </p:val>
                                        </p:tav>
                                        <p:tav tm="100000">
                                          <p:val>
                                            <p:strVal val="#ppt_x"/>
                                          </p:val>
                                        </p:tav>
                                      </p:tavLst>
                                    </p:anim>
                                    <p:anim calcmode="lin" valueType="num">
                                      <p:cBhvr additive="base">
                                        <p:cTn id="66" dur="500" fill="hold"/>
                                        <p:tgtEl>
                                          <p:spTgt spid="66"/>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2" presetClass="entr" presetSubtype="4" fill="hold" grpId="0" nodeType="after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additive="base">
                                        <p:cTn id="70" dur="500" fill="hold"/>
                                        <p:tgtEl>
                                          <p:spTgt spid="80"/>
                                        </p:tgtEl>
                                        <p:attrNameLst>
                                          <p:attrName>ppt_x</p:attrName>
                                        </p:attrNameLst>
                                      </p:cBhvr>
                                      <p:tavLst>
                                        <p:tav tm="0">
                                          <p:val>
                                            <p:strVal val="#ppt_x"/>
                                          </p:val>
                                        </p:tav>
                                        <p:tav tm="100000">
                                          <p:val>
                                            <p:strVal val="#ppt_x"/>
                                          </p:val>
                                        </p:tav>
                                      </p:tavLst>
                                    </p:anim>
                                    <p:anim calcmode="lin" valueType="num">
                                      <p:cBhvr additive="base">
                                        <p:cTn id="71" dur="500" fill="hold"/>
                                        <p:tgtEl>
                                          <p:spTgt spid="80"/>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anim calcmode="lin" valueType="num">
                                      <p:cBhvr additive="base">
                                        <p:cTn id="74" dur="500" fill="hold"/>
                                        <p:tgtEl>
                                          <p:spTgt spid="84"/>
                                        </p:tgtEl>
                                        <p:attrNameLst>
                                          <p:attrName>ppt_x</p:attrName>
                                        </p:attrNameLst>
                                      </p:cBhvr>
                                      <p:tavLst>
                                        <p:tav tm="0">
                                          <p:val>
                                            <p:strVal val="#ppt_x"/>
                                          </p:val>
                                        </p:tav>
                                        <p:tav tm="100000">
                                          <p:val>
                                            <p:strVal val="#ppt_x"/>
                                          </p:val>
                                        </p:tav>
                                      </p:tavLst>
                                    </p:anim>
                                    <p:anim calcmode="lin" valueType="num">
                                      <p:cBhvr additive="base">
                                        <p:cTn id="75"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p:bldP spid="83" grpId="0"/>
      <p:bldP spid="84" grpId="0"/>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08824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nvGrpSpPr>
          <p:cNvPr id="30" name="Group 30"/>
          <p:cNvGrpSpPr/>
          <p:nvPr/>
        </p:nvGrpSpPr>
        <p:grpSpPr>
          <a:xfrm>
            <a:off x="2290643" y="1077864"/>
            <a:ext cx="6736336" cy="3303092"/>
            <a:chOff x="0" y="-319682"/>
            <a:chExt cx="1774179" cy="869950"/>
          </a:xfrm>
        </p:grpSpPr>
        <p:sp>
          <p:nvSpPr>
            <p:cNvPr id="31" name="Freeform 31"/>
            <p:cNvSpPr/>
            <p:nvPr/>
          </p:nvSpPr>
          <p:spPr>
            <a:xfrm>
              <a:off x="0" y="0"/>
              <a:ext cx="1733548" cy="248070"/>
            </a:xfrm>
            <a:custGeom>
              <a:avLst/>
              <a:gdLst/>
              <a:ahLst/>
              <a:cxnLst/>
              <a:rect l="l" t="t" r="r" b="b"/>
              <a:pathLst>
                <a:path w="1733548" h="248070">
                  <a:moveTo>
                    <a:pt x="59987" y="0"/>
                  </a:moveTo>
                  <a:lnTo>
                    <a:pt x="1673561" y="0"/>
                  </a:lnTo>
                  <a:cubicBezTo>
                    <a:pt x="1689471" y="0"/>
                    <a:pt x="1704729" y="6320"/>
                    <a:pt x="1715978" y="17570"/>
                  </a:cubicBezTo>
                  <a:cubicBezTo>
                    <a:pt x="1727228" y="28820"/>
                    <a:pt x="1733548" y="44077"/>
                    <a:pt x="1733548" y="59987"/>
                  </a:cubicBezTo>
                  <a:lnTo>
                    <a:pt x="1733548" y="188083"/>
                  </a:lnTo>
                  <a:cubicBezTo>
                    <a:pt x="1733548" y="203993"/>
                    <a:pt x="1727228" y="219250"/>
                    <a:pt x="1715978" y="230500"/>
                  </a:cubicBezTo>
                  <a:cubicBezTo>
                    <a:pt x="1704729" y="241750"/>
                    <a:pt x="1689471" y="248070"/>
                    <a:pt x="1673561" y="248070"/>
                  </a:cubicBezTo>
                  <a:lnTo>
                    <a:pt x="59987" y="248070"/>
                  </a:lnTo>
                  <a:cubicBezTo>
                    <a:pt x="44077" y="248070"/>
                    <a:pt x="28820" y="241750"/>
                    <a:pt x="17570" y="230500"/>
                  </a:cubicBezTo>
                  <a:cubicBezTo>
                    <a:pt x="6320" y="219250"/>
                    <a:pt x="0" y="203993"/>
                    <a:pt x="0" y="188083"/>
                  </a:cubicBezTo>
                  <a:lnTo>
                    <a:pt x="0" y="59987"/>
                  </a:lnTo>
                  <a:cubicBezTo>
                    <a:pt x="0" y="44077"/>
                    <a:pt x="6320" y="28820"/>
                    <a:pt x="17570" y="17570"/>
                  </a:cubicBezTo>
                  <a:cubicBezTo>
                    <a:pt x="28820" y="6320"/>
                    <a:pt x="44077" y="0"/>
                    <a:pt x="59987" y="0"/>
                  </a:cubicBezTo>
                  <a:close/>
                </a:path>
              </a:pathLst>
            </a:custGeom>
            <a:solidFill>
              <a:srgbClr val="FEC045"/>
            </a:solidFill>
          </p:spPr>
          <p:txBody>
            <a:bodyPr/>
            <a:lstStyle/>
            <a:p>
              <a:endParaRPr lang="zh-TW" altLang="en-US"/>
            </a:p>
          </p:txBody>
        </p:sp>
        <p:sp>
          <p:nvSpPr>
            <p:cNvPr id="32" name="TextBox 32"/>
            <p:cNvSpPr txBox="1"/>
            <p:nvPr/>
          </p:nvSpPr>
          <p:spPr>
            <a:xfrm>
              <a:off x="25877" y="-319682"/>
              <a:ext cx="1748302" cy="869950"/>
            </a:xfrm>
            <a:prstGeom prst="rect">
              <a:avLst/>
            </a:prstGeom>
          </p:spPr>
          <p:txBody>
            <a:bodyPr lIns="50800" tIns="50800" rIns="50800" bIns="50800" rtlCol="0" anchor="ctr"/>
            <a:lstStyle/>
            <a:p>
              <a:pPr algn="ctr">
                <a:lnSpc>
                  <a:spcPts val="4199"/>
                </a:lnSpc>
              </a:pPr>
              <a:r>
                <a:rPr lang="en-US" sz="2999" b="1" dirty="0">
                  <a:solidFill>
                    <a:srgbClr val="000000"/>
                  </a:solidFill>
                  <a:latin typeface="Calibri" panose="020F0502020204030204" pitchFamily="34" charset="0"/>
                </a:rPr>
                <a:t>ISO/IEC/IEEE 15288:2015簡介</a:t>
              </a:r>
            </a:p>
          </p:txBody>
        </p:sp>
      </p:grpSp>
      <p:sp>
        <p:nvSpPr>
          <p:cNvPr id="33" name="TextBox 33"/>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34" name="TextBox 34"/>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35" name="TextBox 35"/>
          <p:cNvSpPr txBox="1"/>
          <p:nvPr/>
        </p:nvSpPr>
        <p:spPr>
          <a:xfrm>
            <a:off x="294270" y="2203482"/>
            <a:ext cx="1920531" cy="899164"/>
          </a:xfrm>
          <a:prstGeom prst="rect">
            <a:avLst/>
          </a:prstGeom>
        </p:spPr>
        <p:txBody>
          <a:bodyPr wrap="square" lIns="0" tIns="0" rIns="0" bIns="0" rtlCol="0" anchor="t">
            <a:spAutoFit/>
          </a:bodyPr>
          <a:lstStyle/>
          <a:p>
            <a:pPr>
              <a:lnSpc>
                <a:spcPts val="7694"/>
              </a:lnSpc>
            </a:pPr>
            <a:r>
              <a:rPr lang="en-US" sz="4499" dirty="0">
                <a:solidFill>
                  <a:srgbClr val="000000"/>
                </a:solidFill>
                <a:latin typeface="Noto Sans T Chinese Bold"/>
              </a:rPr>
              <a:t>- </a:t>
            </a:r>
            <a:r>
              <a:rPr lang="en-US" sz="4499" dirty="0" err="1">
                <a:solidFill>
                  <a:srgbClr val="000000"/>
                </a:solidFill>
                <a:latin typeface="Noto Sans T Chinese Bold"/>
              </a:rPr>
              <a:t>補充</a:t>
            </a:r>
            <a:r>
              <a:rPr lang="en-US" sz="4499" dirty="0">
                <a:solidFill>
                  <a:srgbClr val="000000"/>
                </a:solidFill>
                <a:latin typeface="Noto Sans T Chinese Bold"/>
              </a:rPr>
              <a:t> -</a:t>
            </a:r>
          </a:p>
        </p:txBody>
      </p:sp>
      <p:sp>
        <p:nvSpPr>
          <p:cNvPr id="36" name="TextBox 36"/>
          <p:cNvSpPr txBox="1"/>
          <p:nvPr/>
        </p:nvSpPr>
        <p:spPr>
          <a:xfrm>
            <a:off x="13985332" y="401403"/>
            <a:ext cx="2715338" cy="349250"/>
          </a:xfrm>
          <a:prstGeom prst="rect">
            <a:avLst/>
          </a:prstGeom>
        </p:spPr>
        <p:txBody>
          <a:bodyPr lIns="0" tIns="0" rIns="0" bIns="0" rtlCol="0" anchor="t">
            <a:spAutoFit/>
          </a:bodyPr>
          <a:lstStyle/>
          <a:p>
            <a:pPr>
              <a:lnSpc>
                <a:spcPts val="2800"/>
              </a:lnSpc>
            </a:pPr>
            <a:r>
              <a:rPr lang="en-US" sz="2000">
                <a:solidFill>
                  <a:srgbClr val="000000"/>
                </a:solidFill>
                <a:latin typeface="Open Sauce"/>
              </a:rPr>
              <a:t>Additional</a:t>
            </a:r>
          </a:p>
        </p:txBody>
      </p:sp>
      <p:sp>
        <p:nvSpPr>
          <p:cNvPr id="37" name="TextBox 37"/>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SWEBOK KA</a:t>
            </a:r>
          </a:p>
        </p:txBody>
      </p:sp>
      <p:grpSp>
        <p:nvGrpSpPr>
          <p:cNvPr id="38" name="Group 38"/>
          <p:cNvGrpSpPr/>
          <p:nvPr/>
        </p:nvGrpSpPr>
        <p:grpSpPr>
          <a:xfrm>
            <a:off x="2038985" y="4090797"/>
            <a:ext cx="14274733" cy="5433821"/>
            <a:chOff x="0" y="0"/>
            <a:chExt cx="3759601" cy="1431130"/>
          </a:xfrm>
        </p:grpSpPr>
        <p:sp>
          <p:nvSpPr>
            <p:cNvPr id="39" name="Freeform 39"/>
            <p:cNvSpPr/>
            <p:nvPr/>
          </p:nvSpPr>
          <p:spPr>
            <a:xfrm>
              <a:off x="0" y="0"/>
              <a:ext cx="3759601" cy="1431130"/>
            </a:xfrm>
            <a:custGeom>
              <a:avLst/>
              <a:gdLst/>
              <a:ahLst/>
              <a:cxnLst/>
              <a:rect l="l" t="t" r="r" b="b"/>
              <a:pathLst>
                <a:path w="3759601" h="1431130">
                  <a:moveTo>
                    <a:pt x="27660" y="0"/>
                  </a:moveTo>
                  <a:lnTo>
                    <a:pt x="3731941" y="0"/>
                  </a:lnTo>
                  <a:cubicBezTo>
                    <a:pt x="3739277" y="0"/>
                    <a:pt x="3746312" y="2914"/>
                    <a:pt x="3751499" y="8101"/>
                  </a:cubicBezTo>
                  <a:cubicBezTo>
                    <a:pt x="3756687" y="13289"/>
                    <a:pt x="3759601" y="20324"/>
                    <a:pt x="3759601" y="27660"/>
                  </a:cubicBezTo>
                  <a:lnTo>
                    <a:pt x="3759601" y="1403470"/>
                  </a:lnTo>
                  <a:cubicBezTo>
                    <a:pt x="3759601" y="1410806"/>
                    <a:pt x="3756687" y="1417841"/>
                    <a:pt x="3751499" y="1423028"/>
                  </a:cubicBezTo>
                  <a:cubicBezTo>
                    <a:pt x="3746312" y="1428216"/>
                    <a:pt x="3739277" y="1431130"/>
                    <a:pt x="3731941" y="1431130"/>
                  </a:cubicBezTo>
                  <a:lnTo>
                    <a:pt x="27660" y="1431130"/>
                  </a:lnTo>
                  <a:cubicBezTo>
                    <a:pt x="20324" y="1431130"/>
                    <a:pt x="13289" y="1428216"/>
                    <a:pt x="8101" y="1423028"/>
                  </a:cubicBezTo>
                  <a:cubicBezTo>
                    <a:pt x="2914" y="1417841"/>
                    <a:pt x="0" y="1410806"/>
                    <a:pt x="0" y="1403470"/>
                  </a:cubicBezTo>
                  <a:lnTo>
                    <a:pt x="0" y="27660"/>
                  </a:lnTo>
                  <a:cubicBezTo>
                    <a:pt x="0" y="20324"/>
                    <a:pt x="2914" y="13289"/>
                    <a:pt x="8101" y="8101"/>
                  </a:cubicBezTo>
                  <a:cubicBezTo>
                    <a:pt x="13289" y="2914"/>
                    <a:pt x="20324" y="0"/>
                    <a:pt x="27660" y="0"/>
                  </a:cubicBezTo>
                  <a:close/>
                </a:path>
              </a:pathLst>
            </a:custGeom>
            <a:solidFill>
              <a:srgbClr val="969799"/>
            </a:solidFill>
          </p:spPr>
          <p:txBody>
            <a:bodyPr/>
            <a:lstStyle/>
            <a:p>
              <a:endParaRPr lang="zh-TW" altLang="en-US"/>
            </a:p>
          </p:txBody>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1" name="Group 41"/>
          <p:cNvGrpSpPr/>
          <p:nvPr/>
        </p:nvGrpSpPr>
        <p:grpSpPr>
          <a:xfrm>
            <a:off x="1886585" y="3938397"/>
            <a:ext cx="14274733" cy="5433821"/>
            <a:chOff x="0" y="0"/>
            <a:chExt cx="3759601" cy="1431130"/>
          </a:xfrm>
        </p:grpSpPr>
        <p:sp>
          <p:nvSpPr>
            <p:cNvPr id="42" name="Freeform 42"/>
            <p:cNvSpPr/>
            <p:nvPr/>
          </p:nvSpPr>
          <p:spPr>
            <a:xfrm>
              <a:off x="0" y="0"/>
              <a:ext cx="3759601" cy="1431130"/>
            </a:xfrm>
            <a:custGeom>
              <a:avLst/>
              <a:gdLst/>
              <a:ahLst/>
              <a:cxnLst/>
              <a:rect l="l" t="t" r="r" b="b"/>
              <a:pathLst>
                <a:path w="3759601" h="1431130">
                  <a:moveTo>
                    <a:pt x="27660" y="0"/>
                  </a:moveTo>
                  <a:lnTo>
                    <a:pt x="3731941" y="0"/>
                  </a:lnTo>
                  <a:cubicBezTo>
                    <a:pt x="3739277" y="0"/>
                    <a:pt x="3746312" y="2914"/>
                    <a:pt x="3751499" y="8101"/>
                  </a:cubicBezTo>
                  <a:cubicBezTo>
                    <a:pt x="3756687" y="13289"/>
                    <a:pt x="3759601" y="20324"/>
                    <a:pt x="3759601" y="27660"/>
                  </a:cubicBezTo>
                  <a:lnTo>
                    <a:pt x="3759601" y="1403470"/>
                  </a:lnTo>
                  <a:cubicBezTo>
                    <a:pt x="3759601" y="1410806"/>
                    <a:pt x="3756687" y="1417841"/>
                    <a:pt x="3751499" y="1423028"/>
                  </a:cubicBezTo>
                  <a:cubicBezTo>
                    <a:pt x="3746312" y="1428216"/>
                    <a:pt x="3739277" y="1431130"/>
                    <a:pt x="3731941" y="1431130"/>
                  </a:cubicBezTo>
                  <a:lnTo>
                    <a:pt x="27660" y="1431130"/>
                  </a:lnTo>
                  <a:cubicBezTo>
                    <a:pt x="20324" y="1431130"/>
                    <a:pt x="13289" y="1428216"/>
                    <a:pt x="8101" y="1423028"/>
                  </a:cubicBezTo>
                  <a:cubicBezTo>
                    <a:pt x="2914" y="1417841"/>
                    <a:pt x="0" y="1410806"/>
                    <a:pt x="0" y="1403470"/>
                  </a:cubicBezTo>
                  <a:lnTo>
                    <a:pt x="0" y="27660"/>
                  </a:lnTo>
                  <a:cubicBezTo>
                    <a:pt x="0" y="20324"/>
                    <a:pt x="2914" y="13289"/>
                    <a:pt x="8101" y="8101"/>
                  </a:cubicBezTo>
                  <a:cubicBezTo>
                    <a:pt x="13289" y="2914"/>
                    <a:pt x="20324" y="0"/>
                    <a:pt x="27660" y="0"/>
                  </a:cubicBezTo>
                  <a:close/>
                </a:path>
              </a:pathLst>
            </a:custGeom>
            <a:solidFill>
              <a:srgbClr val="FAD7B9"/>
            </a:solidFill>
          </p:spPr>
          <p:txBody>
            <a:bodyPr/>
            <a:lstStyle/>
            <a:p>
              <a:endParaRPr lang="zh-TW" altLang="en-US"/>
            </a:p>
          </p:txBody>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44" name="TextBox 44"/>
          <p:cNvSpPr txBox="1"/>
          <p:nvPr/>
        </p:nvSpPr>
        <p:spPr>
          <a:xfrm>
            <a:off x="2308382" y="4218495"/>
            <a:ext cx="13431140" cy="4759325"/>
          </a:xfrm>
          <a:prstGeom prst="rect">
            <a:avLst/>
          </a:prstGeom>
        </p:spPr>
        <p:txBody>
          <a:bodyPr lIns="0" tIns="0" rIns="0" bIns="0" rtlCol="0" anchor="t">
            <a:spAutoFit/>
          </a:bodyPr>
          <a:lstStyle/>
          <a:p>
            <a:pPr>
              <a:lnSpc>
                <a:spcPts val="5425"/>
              </a:lnSpc>
            </a:pPr>
            <a:r>
              <a:rPr lang="en-US" sz="3500" dirty="0">
                <a:solidFill>
                  <a:srgbClr val="000000"/>
                </a:solidFill>
                <a:ea typeface="Open Sauce"/>
              </a:rPr>
              <a:t>１、建立了描述人類創建的系統生命週期的過程描述的共同框架。</a:t>
            </a:r>
          </a:p>
          <a:p>
            <a:pPr>
              <a:lnSpc>
                <a:spcPts val="5425"/>
              </a:lnSpc>
            </a:pPr>
            <a:r>
              <a:rPr lang="en-US" sz="3500" dirty="0">
                <a:solidFill>
                  <a:srgbClr val="000000"/>
                </a:solidFill>
                <a:ea typeface="Open Sauce"/>
              </a:rPr>
              <a:t>２、從工程學角度定義了一組過程和相關術語。</a:t>
            </a:r>
          </a:p>
          <a:p>
            <a:pPr>
              <a:lnSpc>
                <a:spcPts val="5425"/>
              </a:lnSpc>
            </a:pPr>
            <a:r>
              <a:rPr lang="en-US" sz="3500" dirty="0">
                <a:solidFill>
                  <a:srgbClr val="000000"/>
                </a:solidFill>
                <a:ea typeface="Open Sauce"/>
              </a:rPr>
              <a:t>３、可以在系統結構的層次結構中的任何級別應用。</a:t>
            </a:r>
          </a:p>
          <a:p>
            <a:pPr>
              <a:lnSpc>
                <a:spcPts val="5425"/>
              </a:lnSpc>
            </a:pPr>
            <a:r>
              <a:rPr lang="en-US" sz="3500" dirty="0">
                <a:solidFill>
                  <a:srgbClr val="000000"/>
                </a:solidFill>
                <a:ea typeface="Open Sauce"/>
              </a:rPr>
              <a:t>４、這些過程的選定集可以在整個生命週期中應用，用於管理和執行</a:t>
            </a:r>
          </a:p>
          <a:p>
            <a:pPr>
              <a:lnSpc>
                <a:spcPts val="5425"/>
              </a:lnSpc>
            </a:pPr>
            <a:r>
              <a:rPr lang="en-US" sz="3500" dirty="0">
                <a:solidFill>
                  <a:srgbClr val="000000"/>
                </a:solidFill>
                <a:latin typeface="Open Sauce"/>
              </a:rPr>
              <a:t>       </a:t>
            </a:r>
            <a:r>
              <a:rPr lang="en-US" sz="3500" dirty="0" err="1">
                <a:solidFill>
                  <a:srgbClr val="000000"/>
                </a:solidFill>
                <a:latin typeface="Open Sauce"/>
              </a:rPr>
              <a:t>系統生命週期的各個階段</a:t>
            </a:r>
            <a:r>
              <a:rPr lang="en-US" sz="3500" dirty="0">
                <a:solidFill>
                  <a:srgbClr val="000000"/>
                </a:solidFill>
                <a:latin typeface="Open Sauce"/>
              </a:rPr>
              <a:t>。</a:t>
            </a:r>
          </a:p>
          <a:p>
            <a:pPr>
              <a:lnSpc>
                <a:spcPts val="5425"/>
              </a:lnSpc>
            </a:pPr>
            <a:r>
              <a:rPr lang="en-US" sz="3500" dirty="0">
                <a:solidFill>
                  <a:srgbClr val="000000"/>
                </a:solidFill>
                <a:ea typeface="Open Sauce"/>
              </a:rPr>
              <a:t>５、透過所有利益相關者的參與來實現的，其最終目標是實現客戶滿</a:t>
            </a:r>
          </a:p>
          <a:p>
            <a:pPr>
              <a:lnSpc>
                <a:spcPts val="5425"/>
              </a:lnSpc>
            </a:pPr>
            <a:r>
              <a:rPr lang="en-US" sz="3500" dirty="0">
                <a:solidFill>
                  <a:srgbClr val="000000"/>
                </a:solidFill>
                <a:latin typeface="Open Sauce"/>
              </a:rPr>
              <a:t>       </a:t>
            </a:r>
            <a:r>
              <a:rPr lang="en-US" sz="3500" dirty="0" err="1">
                <a:solidFill>
                  <a:srgbClr val="000000"/>
                </a:solidFill>
                <a:latin typeface="Open Sauce"/>
              </a:rPr>
              <a:t>意度</a:t>
            </a:r>
            <a:r>
              <a:rPr lang="en-US" sz="3500" dirty="0">
                <a:solidFill>
                  <a:srgbClr val="000000"/>
                </a:solidFill>
                <a:latin typeface="Open Sauce"/>
              </a:rPr>
              <a:t>。</a:t>
            </a:r>
          </a:p>
        </p:txBody>
      </p:sp>
      <p:sp>
        <p:nvSpPr>
          <p:cNvPr id="45" name="文字方塊 44">
            <a:extLst>
              <a:ext uri="{FF2B5EF4-FFF2-40B4-BE49-F238E27FC236}">
                <a16:creationId xmlns:a16="http://schemas.microsoft.com/office/drawing/2014/main" id="{2C4E0876-8AC4-640B-2FB2-BC911474124A}"/>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sz="1800" dirty="0">
                <a:solidFill>
                  <a:srgbClr val="000000"/>
                </a:solidFill>
                <a:latin typeface="Open Sauce"/>
              </a:rPr>
              <a:t>3</a:t>
            </a:r>
            <a:r>
              <a:rPr lang="en-US" altLang="zh-TW" dirty="0">
                <a:solidFill>
                  <a:srgbClr val="000000"/>
                </a:solidFill>
                <a:latin typeface="Open Sauce"/>
              </a:rPr>
              <a:t>9</a:t>
            </a:r>
            <a:endParaRPr lang="en-US" altLang="zh-TW" sz="1800" dirty="0">
              <a:solidFill>
                <a:srgbClr val="000000"/>
              </a:solidFill>
              <a:latin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3079011" y="449028"/>
            <a:ext cx="300609" cy="290771"/>
          </a:xfrm>
          <a:custGeom>
            <a:avLst/>
            <a:gdLst/>
            <a:ahLst/>
            <a:cxnLst/>
            <a:rect l="l" t="t" r="r" b="b"/>
            <a:pathLst>
              <a:path w="300609" h="290771">
                <a:moveTo>
                  <a:pt x="0" y="0"/>
                </a:moveTo>
                <a:lnTo>
                  <a:pt x="300608" y="0"/>
                </a:lnTo>
                <a:lnTo>
                  <a:pt x="300608" y="290770"/>
                </a:lnTo>
                <a:lnTo>
                  <a:pt x="0" y="2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 name="Freeform 3"/>
          <p:cNvSpPr/>
          <p:nvPr/>
        </p:nvSpPr>
        <p:spPr>
          <a:xfrm flipH="1">
            <a:off x="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 name="TextBox 4"/>
          <p:cNvSpPr txBox="1"/>
          <p:nvPr/>
        </p:nvSpPr>
        <p:spPr>
          <a:xfrm>
            <a:off x="1509649" y="401403"/>
            <a:ext cx="1623304"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189611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3405760" y="401403"/>
            <a:ext cx="1761083"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393341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8" name="Freeform 8"/>
          <p:cNvSpPr/>
          <p:nvPr/>
        </p:nvSpPr>
        <p:spPr>
          <a:xfrm flipH="1">
            <a:off x="6005390"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9" name="Freeform 9"/>
          <p:cNvSpPr/>
          <p:nvPr/>
        </p:nvSpPr>
        <p:spPr>
          <a:xfrm flipH="1">
            <a:off x="8872708"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grpSp>
        <p:nvGrpSpPr>
          <p:cNvPr id="10" name="Group 10"/>
          <p:cNvGrpSpPr/>
          <p:nvPr/>
        </p:nvGrpSpPr>
        <p:grpSpPr>
          <a:xfrm>
            <a:off x="335973" y="263361"/>
            <a:ext cx="597104" cy="5971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13" name="TextBox 13"/>
          <p:cNvSpPr txBox="1"/>
          <p:nvPr/>
        </p:nvSpPr>
        <p:spPr>
          <a:xfrm>
            <a:off x="10382357" y="401403"/>
            <a:ext cx="1836150"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Appendix</a:t>
            </a:r>
          </a:p>
        </p:txBody>
      </p:sp>
      <p:sp>
        <p:nvSpPr>
          <p:cNvPr id="14" name="Freeform 14"/>
          <p:cNvSpPr/>
          <p:nvPr/>
        </p:nvSpPr>
        <p:spPr>
          <a:xfrm flipH="1">
            <a:off x="10966034" y="97511"/>
            <a:ext cx="13644574" cy="6946007"/>
          </a:xfrm>
          <a:custGeom>
            <a:avLst/>
            <a:gdLst/>
            <a:ahLst/>
            <a:cxnLst/>
            <a:rect l="l" t="t" r="r" b="b"/>
            <a:pathLst>
              <a:path w="13644574" h="6946007">
                <a:moveTo>
                  <a:pt x="13644573" y="0"/>
                </a:moveTo>
                <a:lnTo>
                  <a:pt x="0" y="0"/>
                </a:lnTo>
                <a:lnTo>
                  <a:pt x="0" y="6946007"/>
                </a:lnTo>
                <a:lnTo>
                  <a:pt x="13644573" y="6946007"/>
                </a:lnTo>
                <a:lnTo>
                  <a:pt x="1364457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5" name="Freeform 15"/>
          <p:cNvSpPr/>
          <p:nvPr/>
        </p:nvSpPr>
        <p:spPr>
          <a:xfrm flipH="1">
            <a:off x="12475683" y="97511"/>
            <a:ext cx="13644574" cy="6946007"/>
          </a:xfrm>
          <a:custGeom>
            <a:avLst/>
            <a:gdLst/>
            <a:ahLst/>
            <a:cxnLst/>
            <a:rect l="l" t="t" r="r" b="b"/>
            <a:pathLst>
              <a:path w="13644574" h="6946007">
                <a:moveTo>
                  <a:pt x="13644574" y="0"/>
                </a:moveTo>
                <a:lnTo>
                  <a:pt x="0" y="0"/>
                </a:lnTo>
                <a:lnTo>
                  <a:pt x="0" y="6946007"/>
                </a:lnTo>
                <a:lnTo>
                  <a:pt x="13644574" y="6946007"/>
                </a:lnTo>
                <a:lnTo>
                  <a:pt x="1364457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6" name="Freeform 16"/>
          <p:cNvSpPr/>
          <p:nvPr/>
        </p:nvSpPr>
        <p:spPr>
          <a:xfrm>
            <a:off x="16700670" y="459882"/>
            <a:ext cx="300609" cy="290771"/>
          </a:xfrm>
          <a:custGeom>
            <a:avLst/>
            <a:gdLst/>
            <a:ahLst/>
            <a:cxnLst/>
            <a:rect l="l" t="t" r="r" b="b"/>
            <a:pathLst>
              <a:path w="300609" h="290771">
                <a:moveTo>
                  <a:pt x="0" y="0"/>
                </a:moveTo>
                <a:lnTo>
                  <a:pt x="300609" y="0"/>
                </a:lnTo>
                <a:lnTo>
                  <a:pt x="300609" y="290771"/>
                </a:lnTo>
                <a:lnTo>
                  <a:pt x="0" y="29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Freeform 17"/>
          <p:cNvSpPr/>
          <p:nvPr/>
        </p:nvSpPr>
        <p:spPr>
          <a:xfrm>
            <a:off x="17256474" y="449028"/>
            <a:ext cx="290771" cy="290771"/>
          </a:xfrm>
          <a:custGeom>
            <a:avLst/>
            <a:gdLst/>
            <a:ahLst/>
            <a:cxnLst/>
            <a:rect l="l" t="t" r="r" b="b"/>
            <a:pathLst>
              <a:path w="290771" h="290771">
                <a:moveTo>
                  <a:pt x="0" y="0"/>
                </a:moveTo>
                <a:lnTo>
                  <a:pt x="290771" y="0"/>
                </a:lnTo>
                <a:lnTo>
                  <a:pt x="290771" y="290770"/>
                </a:lnTo>
                <a:lnTo>
                  <a:pt x="0" y="29077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18" name="Group 18"/>
          <p:cNvGrpSpPr/>
          <p:nvPr/>
        </p:nvGrpSpPr>
        <p:grpSpPr>
          <a:xfrm>
            <a:off x="0" y="1116460"/>
            <a:ext cx="18288000" cy="9170540"/>
            <a:chOff x="0" y="0"/>
            <a:chExt cx="4862686" cy="2438400"/>
          </a:xfrm>
        </p:grpSpPr>
        <p:sp>
          <p:nvSpPr>
            <p:cNvPr id="19" name="Freeform 1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21" name="AutoShape 2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2" name="AutoShape 2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23" name="Freeform 2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24" name="Group 24"/>
          <p:cNvGrpSpPr>
            <a:grpSpLocks noChangeAspect="1"/>
          </p:cNvGrpSpPr>
          <p:nvPr/>
        </p:nvGrpSpPr>
        <p:grpSpPr>
          <a:xfrm>
            <a:off x="284746" y="210003"/>
            <a:ext cx="715464" cy="715461"/>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4471" r="-4471"/>
              </a:stretch>
            </a:blipFill>
          </p:spPr>
          <p:txBody>
            <a:bodyPr/>
            <a:lstStyle/>
            <a:p>
              <a:endParaRPr lang="zh-TW" altLang="en-US"/>
            </a:p>
          </p:txBody>
        </p:sp>
      </p:grpSp>
      <p:grpSp>
        <p:nvGrpSpPr>
          <p:cNvPr id="26" name="Group 26"/>
          <p:cNvGrpSpPr/>
          <p:nvPr/>
        </p:nvGrpSpPr>
        <p:grpSpPr>
          <a:xfrm>
            <a:off x="1600768" y="1336276"/>
            <a:ext cx="15658532" cy="571931"/>
            <a:chOff x="0" y="-9525"/>
            <a:chExt cx="12467294" cy="455371"/>
          </a:xfrm>
        </p:grpSpPr>
        <p:sp>
          <p:nvSpPr>
            <p:cNvPr id="27" name="Freeform 27">
              <a:hlinkClick r:id="rId24"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8" name="TextBox 28"/>
            <p:cNvSpPr txBox="1"/>
            <p:nvPr/>
          </p:nvSpPr>
          <p:spPr>
            <a:xfrm>
              <a:off x="0" y="-9525"/>
              <a:ext cx="6088248"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9" name="Freeform 29"/>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3" name="TextBox 33"/>
          <p:cNvSpPr txBox="1"/>
          <p:nvPr/>
        </p:nvSpPr>
        <p:spPr>
          <a:xfrm>
            <a:off x="7515039" y="401403"/>
            <a:ext cx="2715338" cy="349250"/>
          </a:xfrm>
          <a:prstGeom prst="rect">
            <a:avLst/>
          </a:prstGeom>
        </p:spPr>
        <p:txBody>
          <a:bodyPr lIns="0" tIns="0" rIns="0" bIns="0" rtlCol="0" anchor="t">
            <a:spAutoFit/>
          </a:bodyPr>
          <a:lstStyle/>
          <a:p>
            <a:pPr>
              <a:lnSpc>
                <a:spcPts val="2800"/>
              </a:lnSpc>
            </a:pPr>
            <a:r>
              <a:rPr lang="en-US" sz="2000">
                <a:solidFill>
                  <a:srgbClr val="FFFFFF"/>
                </a:solidFill>
                <a:latin typeface="Open Sauce"/>
              </a:rPr>
              <a:t>Abstract</a:t>
            </a:r>
          </a:p>
        </p:txBody>
      </p:sp>
      <p:sp>
        <p:nvSpPr>
          <p:cNvPr id="34" name="TextBox 34"/>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36" name="TextBox 36"/>
          <p:cNvSpPr txBox="1"/>
          <p:nvPr/>
        </p:nvSpPr>
        <p:spPr>
          <a:xfrm>
            <a:off x="13985332" y="401403"/>
            <a:ext cx="2715338" cy="328295"/>
          </a:xfrm>
          <a:prstGeom prst="rect">
            <a:avLst/>
          </a:prstGeom>
        </p:spPr>
        <p:txBody>
          <a:bodyPr lIns="0" tIns="0" rIns="0" bIns="0" rtlCol="0" anchor="t">
            <a:spAutoFit/>
          </a:bodyPr>
          <a:lstStyle/>
          <a:p>
            <a:pPr>
              <a:lnSpc>
                <a:spcPts val="2800"/>
              </a:lnSpc>
            </a:pPr>
            <a:r>
              <a:rPr lang="en-US" altLang="zh-TW" sz="2000" dirty="0">
                <a:solidFill>
                  <a:srgbClr val="000000"/>
                </a:solidFill>
                <a:latin typeface="Open Sauce"/>
              </a:rPr>
              <a:t>Thank You</a:t>
            </a:r>
            <a:endParaRPr lang="en-US" sz="2000" dirty="0">
              <a:solidFill>
                <a:srgbClr val="000000"/>
              </a:solidFill>
              <a:latin typeface="Open Sauce"/>
            </a:endParaRPr>
          </a:p>
        </p:txBody>
      </p:sp>
      <p:sp>
        <p:nvSpPr>
          <p:cNvPr id="37" name="TextBox 37"/>
          <p:cNvSpPr txBox="1"/>
          <p:nvPr/>
        </p:nvSpPr>
        <p:spPr>
          <a:xfrm>
            <a:off x="12475683" y="307975"/>
            <a:ext cx="1252474"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SWEBOK KA</a:t>
            </a:r>
          </a:p>
        </p:txBody>
      </p:sp>
      <p:sp>
        <p:nvSpPr>
          <p:cNvPr id="45" name="文字方塊 44">
            <a:extLst>
              <a:ext uri="{FF2B5EF4-FFF2-40B4-BE49-F238E27FC236}">
                <a16:creationId xmlns:a16="http://schemas.microsoft.com/office/drawing/2014/main" id="{2C4E0876-8AC4-640B-2FB2-BC911474124A}"/>
              </a:ext>
            </a:extLst>
          </p:cNvPr>
          <p:cNvSpPr txBox="1"/>
          <p:nvPr/>
        </p:nvSpPr>
        <p:spPr>
          <a:xfrm>
            <a:off x="12252130" y="9741504"/>
            <a:ext cx="11292840" cy="414729"/>
          </a:xfrm>
          <a:prstGeom prst="rect">
            <a:avLst/>
          </a:prstGeom>
          <a:noFill/>
        </p:spPr>
        <p:txBody>
          <a:bodyPr wrap="square">
            <a:spAutoFit/>
          </a:bodyPr>
          <a:lstStyle/>
          <a:p>
            <a:pPr algn="ctr">
              <a:lnSpc>
                <a:spcPts val="2800"/>
              </a:lnSpc>
              <a:spcBef>
                <a:spcPct val="0"/>
              </a:spcBef>
            </a:pPr>
            <a:r>
              <a:rPr lang="en-US" altLang="zh-TW" dirty="0">
                <a:solidFill>
                  <a:srgbClr val="000000"/>
                </a:solidFill>
                <a:latin typeface="Open Sauce"/>
              </a:rPr>
              <a:t>40</a:t>
            </a:r>
            <a:endParaRPr lang="en-US" altLang="zh-TW" sz="1800" dirty="0">
              <a:solidFill>
                <a:srgbClr val="000000"/>
              </a:solidFill>
              <a:latin typeface="Open Sauce"/>
            </a:endParaRPr>
          </a:p>
        </p:txBody>
      </p:sp>
      <p:grpSp>
        <p:nvGrpSpPr>
          <p:cNvPr id="49" name="群組 48">
            <a:extLst>
              <a:ext uri="{FF2B5EF4-FFF2-40B4-BE49-F238E27FC236}">
                <a16:creationId xmlns:a16="http://schemas.microsoft.com/office/drawing/2014/main" id="{94F9D088-D672-734B-D5C6-4F13FD14C18D}"/>
              </a:ext>
            </a:extLst>
          </p:cNvPr>
          <p:cNvGrpSpPr/>
          <p:nvPr/>
        </p:nvGrpSpPr>
        <p:grpSpPr>
          <a:xfrm>
            <a:off x="4429134" y="4560729"/>
            <a:ext cx="8730925" cy="2778479"/>
            <a:chOff x="4429134" y="4560729"/>
            <a:chExt cx="8730925" cy="2778479"/>
          </a:xfrm>
        </p:grpSpPr>
        <p:sp>
          <p:nvSpPr>
            <p:cNvPr id="48" name="流程圖: 結束點 47">
              <a:extLst>
                <a:ext uri="{FF2B5EF4-FFF2-40B4-BE49-F238E27FC236}">
                  <a16:creationId xmlns:a16="http://schemas.microsoft.com/office/drawing/2014/main" id="{15EE6B3A-5E3D-41C0-12E0-7E5E949C423C}"/>
                </a:ext>
              </a:extLst>
            </p:cNvPr>
            <p:cNvSpPr/>
            <p:nvPr/>
          </p:nvSpPr>
          <p:spPr>
            <a:xfrm>
              <a:off x="4581534" y="4713129"/>
              <a:ext cx="8578525" cy="2626079"/>
            </a:xfrm>
            <a:prstGeom prst="flowChartTerminator">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結束點 45">
              <a:extLst>
                <a:ext uri="{FF2B5EF4-FFF2-40B4-BE49-F238E27FC236}">
                  <a16:creationId xmlns:a16="http://schemas.microsoft.com/office/drawing/2014/main" id="{D67E87DE-3E02-0DF9-5022-3113744CE4C8}"/>
                </a:ext>
              </a:extLst>
            </p:cNvPr>
            <p:cNvSpPr/>
            <p:nvPr/>
          </p:nvSpPr>
          <p:spPr>
            <a:xfrm>
              <a:off x="4429134" y="4560729"/>
              <a:ext cx="8578525" cy="2626079"/>
            </a:xfrm>
            <a:prstGeom prst="flowChartTerminator">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9600" dirty="0">
                  <a:latin typeface="微軟正黑體" panose="020B0604030504040204" pitchFamily="34" charset="-120"/>
                  <a:ea typeface="微軟正黑體" panose="020B0604030504040204" pitchFamily="34" charset="-120"/>
                </a:rPr>
                <a:t>謝謝大家！</a:t>
              </a:r>
            </a:p>
          </p:txBody>
        </p:sp>
      </p:grpSp>
    </p:spTree>
    <p:extLst>
      <p:ext uri="{BB962C8B-B14F-4D97-AF65-F5344CB8AC3E}">
        <p14:creationId xmlns:p14="http://schemas.microsoft.com/office/powerpoint/2010/main" val="3389290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p:nvPr/>
        </p:nvGrpSpPr>
        <p:grpSpPr>
          <a:xfrm>
            <a:off x="876306" y="2331835"/>
            <a:ext cx="16687789" cy="1118777"/>
            <a:chOff x="0" y="0"/>
            <a:chExt cx="6061901" cy="406400"/>
          </a:xfrm>
        </p:grpSpPr>
        <p:sp>
          <p:nvSpPr>
            <p:cNvPr id="23" name="Freeform 2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0060AD"/>
            </a:solidFill>
          </p:spPr>
          <p:txBody>
            <a:bodyPr/>
            <a:lstStyle/>
            <a:p>
              <a:endParaRPr lang="zh-TW" altLang="en-US"/>
            </a:p>
          </p:txBody>
        </p:sp>
      </p:grpSp>
      <p:grpSp>
        <p:nvGrpSpPr>
          <p:cNvPr id="24" name="Group 24"/>
          <p:cNvGrpSpPr/>
          <p:nvPr/>
        </p:nvGrpSpPr>
        <p:grpSpPr>
          <a:xfrm>
            <a:off x="723906" y="2179435"/>
            <a:ext cx="16687789" cy="1118777"/>
            <a:chOff x="0" y="0"/>
            <a:chExt cx="6061901" cy="406400"/>
          </a:xfrm>
        </p:grpSpPr>
        <p:sp>
          <p:nvSpPr>
            <p:cNvPr id="25" name="Freeform 25"/>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ECB248"/>
            </a:solidFill>
          </p:spPr>
          <p:txBody>
            <a:bodyPr/>
            <a:lstStyle/>
            <a:p>
              <a:endParaRPr lang="zh-TW" altLang="en-US"/>
            </a:p>
          </p:txBody>
        </p:sp>
      </p:grpSp>
      <p:grpSp>
        <p:nvGrpSpPr>
          <p:cNvPr id="26" name="Group 26"/>
          <p:cNvGrpSpPr>
            <a:grpSpLocks noChangeAspect="1"/>
          </p:cNvGrpSpPr>
          <p:nvPr/>
        </p:nvGrpSpPr>
        <p:grpSpPr>
          <a:xfrm>
            <a:off x="284746" y="210003"/>
            <a:ext cx="715464" cy="715461"/>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8" name="Group 28"/>
          <p:cNvGrpSpPr/>
          <p:nvPr/>
        </p:nvGrpSpPr>
        <p:grpSpPr>
          <a:xfrm>
            <a:off x="1600768" y="1336276"/>
            <a:ext cx="15658532" cy="571931"/>
            <a:chOff x="0" y="-9525"/>
            <a:chExt cx="12467294" cy="455371"/>
          </a:xfrm>
        </p:grpSpPr>
        <p:sp>
          <p:nvSpPr>
            <p:cNvPr id="29" name="Freeform 29">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30" name="TextBox 30"/>
            <p:cNvSpPr txBox="1"/>
            <p:nvPr/>
          </p:nvSpPr>
          <p:spPr>
            <a:xfrm>
              <a:off x="0" y="-9525"/>
              <a:ext cx="594523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31" name="Freeform 31"/>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32" name="Freeform 32"/>
          <p:cNvSpPr/>
          <p:nvPr/>
        </p:nvSpPr>
        <p:spPr>
          <a:xfrm>
            <a:off x="723906" y="2068190"/>
            <a:ext cx="319354" cy="823033"/>
          </a:xfrm>
          <a:custGeom>
            <a:avLst/>
            <a:gdLst/>
            <a:ahLst/>
            <a:cxnLst/>
            <a:rect l="l" t="t" r="r" b="b"/>
            <a:pathLst>
              <a:path w="319354" h="823033">
                <a:moveTo>
                  <a:pt x="0" y="0"/>
                </a:moveTo>
                <a:lnTo>
                  <a:pt x="319354" y="0"/>
                </a:lnTo>
                <a:lnTo>
                  <a:pt x="319354" y="823034"/>
                </a:lnTo>
                <a:lnTo>
                  <a:pt x="0" y="823034"/>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nvGrpSpPr>
          <p:cNvPr id="33" name="Group 33"/>
          <p:cNvGrpSpPr/>
          <p:nvPr/>
        </p:nvGrpSpPr>
        <p:grpSpPr>
          <a:xfrm>
            <a:off x="5228364" y="7911805"/>
            <a:ext cx="7086048" cy="5656575"/>
            <a:chOff x="0" y="0"/>
            <a:chExt cx="1018203" cy="812800"/>
          </a:xfrm>
        </p:grpSpPr>
        <p:sp>
          <p:nvSpPr>
            <p:cNvPr id="34" name="Freeform 34"/>
            <p:cNvSpPr/>
            <p:nvPr/>
          </p:nvSpPr>
          <p:spPr>
            <a:xfrm>
              <a:off x="0" y="0"/>
              <a:ext cx="1018203" cy="812800"/>
            </a:xfrm>
            <a:custGeom>
              <a:avLst/>
              <a:gdLst/>
              <a:ahLst/>
              <a:cxnLst/>
              <a:rect l="l" t="t" r="r" b="b"/>
              <a:pathLst>
                <a:path w="1018203" h="812800">
                  <a:moveTo>
                    <a:pt x="509101" y="0"/>
                  </a:moveTo>
                  <a:cubicBezTo>
                    <a:pt x="227932" y="0"/>
                    <a:pt x="0" y="181951"/>
                    <a:pt x="0" y="406400"/>
                  </a:cubicBezTo>
                  <a:cubicBezTo>
                    <a:pt x="0" y="630849"/>
                    <a:pt x="227932" y="812800"/>
                    <a:pt x="509101" y="812800"/>
                  </a:cubicBezTo>
                  <a:cubicBezTo>
                    <a:pt x="790270" y="812800"/>
                    <a:pt x="1018203" y="630849"/>
                    <a:pt x="1018203" y="406400"/>
                  </a:cubicBezTo>
                  <a:cubicBezTo>
                    <a:pt x="1018203" y="181951"/>
                    <a:pt x="790270" y="0"/>
                    <a:pt x="509101" y="0"/>
                  </a:cubicBezTo>
                  <a:close/>
                </a:path>
              </a:pathLst>
            </a:custGeom>
            <a:solidFill>
              <a:srgbClr val="71A5D1"/>
            </a:solidFill>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351294" y="7599336"/>
            <a:ext cx="3119216" cy="2295343"/>
            <a:chOff x="0" y="0"/>
            <a:chExt cx="4158955" cy="3060458"/>
          </a:xfrm>
        </p:grpSpPr>
        <p:grpSp>
          <p:nvGrpSpPr>
            <p:cNvPr id="37" name="Group 37"/>
            <p:cNvGrpSpPr/>
            <p:nvPr/>
          </p:nvGrpSpPr>
          <p:grpSpPr>
            <a:xfrm>
              <a:off x="0" y="1726958"/>
              <a:ext cx="4158955" cy="1333500"/>
              <a:chOff x="0" y="0"/>
              <a:chExt cx="821522" cy="263407"/>
            </a:xfrm>
          </p:grpSpPr>
          <p:sp>
            <p:nvSpPr>
              <p:cNvPr id="38" name="Freeform 38"/>
              <p:cNvSpPr/>
              <p:nvPr/>
            </p:nvSpPr>
            <p:spPr>
              <a:xfrm>
                <a:off x="0" y="0"/>
                <a:ext cx="812800" cy="263407"/>
              </a:xfrm>
              <a:custGeom>
                <a:avLst/>
                <a:gdLst/>
                <a:ahLst/>
                <a:cxnLst/>
                <a:rect l="l" t="t" r="r" b="b"/>
                <a:pathLst>
                  <a:path w="812800" h="263407">
                    <a:moveTo>
                      <a:pt x="127941" y="0"/>
                    </a:moveTo>
                    <a:lnTo>
                      <a:pt x="684859" y="0"/>
                    </a:lnTo>
                    <a:cubicBezTo>
                      <a:pt x="718791" y="0"/>
                      <a:pt x="751333" y="13479"/>
                      <a:pt x="775327" y="37473"/>
                    </a:cubicBezTo>
                    <a:cubicBezTo>
                      <a:pt x="799321" y="61467"/>
                      <a:pt x="812800" y="94009"/>
                      <a:pt x="812800" y="127941"/>
                    </a:cubicBezTo>
                    <a:lnTo>
                      <a:pt x="812800" y="135467"/>
                    </a:lnTo>
                    <a:cubicBezTo>
                      <a:pt x="812800" y="169399"/>
                      <a:pt x="799321" y="201941"/>
                      <a:pt x="775327" y="225934"/>
                    </a:cubicBezTo>
                    <a:cubicBezTo>
                      <a:pt x="751333" y="249928"/>
                      <a:pt x="718791" y="263407"/>
                      <a:pt x="684859" y="263407"/>
                    </a:cubicBezTo>
                    <a:lnTo>
                      <a:pt x="127941" y="263407"/>
                    </a:lnTo>
                    <a:cubicBezTo>
                      <a:pt x="94009" y="263407"/>
                      <a:pt x="61467" y="249928"/>
                      <a:pt x="37473" y="225934"/>
                    </a:cubicBezTo>
                    <a:cubicBezTo>
                      <a:pt x="13479" y="201941"/>
                      <a:pt x="0" y="169399"/>
                      <a:pt x="0" y="135467"/>
                    </a:cubicBezTo>
                    <a:lnTo>
                      <a:pt x="0" y="127941"/>
                    </a:lnTo>
                    <a:cubicBezTo>
                      <a:pt x="0" y="94009"/>
                      <a:pt x="13479" y="61467"/>
                      <a:pt x="37473" y="37473"/>
                    </a:cubicBezTo>
                    <a:cubicBezTo>
                      <a:pt x="61467" y="13479"/>
                      <a:pt x="94009" y="0"/>
                      <a:pt x="127941" y="0"/>
                    </a:cubicBezTo>
                    <a:close/>
                  </a:path>
                </a:pathLst>
              </a:custGeom>
              <a:solidFill>
                <a:srgbClr val="0060AD"/>
              </a:solidFill>
            </p:spPr>
            <p:txBody>
              <a:bodyPr/>
              <a:lstStyle/>
              <a:p>
                <a:endParaRPr lang="zh-TW" altLang="en-US"/>
              </a:p>
            </p:txBody>
          </p:sp>
          <p:sp>
            <p:nvSpPr>
              <p:cNvPr id="39" name="TextBox 39"/>
              <p:cNvSpPr txBox="1"/>
              <p:nvPr/>
            </p:nvSpPr>
            <p:spPr>
              <a:xfrm>
                <a:off x="8722" y="38572"/>
                <a:ext cx="812800" cy="177101"/>
              </a:xfrm>
              <a:prstGeom prst="rect">
                <a:avLst/>
              </a:prstGeom>
            </p:spPr>
            <p:txBody>
              <a:bodyPr lIns="50800" tIns="50800" rIns="50800" bIns="50800" rtlCol="0" anchor="ctr"/>
              <a:lstStyle/>
              <a:p>
                <a:pPr algn="ctr">
                  <a:lnSpc>
                    <a:spcPts val="4479"/>
                  </a:lnSpc>
                </a:pPr>
                <a:r>
                  <a:rPr lang="en-US" sz="3199" b="1" dirty="0" err="1">
                    <a:solidFill>
                      <a:srgbClr val="FFFFFF"/>
                    </a:solidFill>
                    <a:latin typeface="Calibri" panose="020F0502020204030204" pitchFamily="34" charset="0"/>
                    <a:ea typeface="微軟正黑體" panose="020B0604030504040204" pitchFamily="34" charset="-120"/>
                  </a:rPr>
                  <a:t>獲取軟體系統</a:t>
                </a:r>
                <a:endParaRPr lang="en-US" sz="3199" b="1" dirty="0">
                  <a:solidFill>
                    <a:srgbClr val="FFFFFF"/>
                  </a:solidFill>
                  <a:latin typeface="Calibri" panose="020F0502020204030204" pitchFamily="34" charset="0"/>
                  <a:ea typeface="微軟正黑體" panose="020B0604030504040204" pitchFamily="34" charset="-120"/>
                </a:endParaRPr>
              </a:p>
            </p:txBody>
          </p:sp>
        </p:grpSp>
        <p:sp>
          <p:nvSpPr>
            <p:cNvPr id="40" name="Freeform 40"/>
            <p:cNvSpPr/>
            <p:nvPr/>
          </p:nvSpPr>
          <p:spPr>
            <a:xfrm>
              <a:off x="1212270" y="0"/>
              <a:ext cx="1690260" cy="1726958"/>
            </a:xfrm>
            <a:custGeom>
              <a:avLst/>
              <a:gdLst/>
              <a:ahLst/>
              <a:cxnLst/>
              <a:rect l="l" t="t" r="r" b="b"/>
              <a:pathLst>
                <a:path w="1690260" h="1726958">
                  <a:moveTo>
                    <a:pt x="0" y="0"/>
                  </a:moveTo>
                  <a:lnTo>
                    <a:pt x="1690260" y="0"/>
                  </a:lnTo>
                  <a:lnTo>
                    <a:pt x="1690260" y="1726958"/>
                  </a:lnTo>
                  <a:lnTo>
                    <a:pt x="0" y="172695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grpSp>
      <p:grpSp>
        <p:nvGrpSpPr>
          <p:cNvPr id="41" name="Group 41"/>
          <p:cNvGrpSpPr/>
          <p:nvPr/>
        </p:nvGrpSpPr>
        <p:grpSpPr>
          <a:xfrm>
            <a:off x="2864262" y="4860312"/>
            <a:ext cx="3086100" cy="2477932"/>
            <a:chOff x="0" y="0"/>
            <a:chExt cx="4114800" cy="3303909"/>
          </a:xfrm>
        </p:grpSpPr>
        <p:grpSp>
          <p:nvGrpSpPr>
            <p:cNvPr id="42" name="Group 42"/>
            <p:cNvGrpSpPr/>
            <p:nvPr/>
          </p:nvGrpSpPr>
          <p:grpSpPr>
            <a:xfrm>
              <a:off x="0" y="1321998"/>
              <a:ext cx="4114800" cy="1981911"/>
              <a:chOff x="0" y="-66675"/>
              <a:chExt cx="812800" cy="391488"/>
            </a:xfrm>
          </p:grpSpPr>
          <p:sp>
            <p:nvSpPr>
              <p:cNvPr id="43" name="Freeform 43"/>
              <p:cNvSpPr/>
              <p:nvPr/>
            </p:nvSpPr>
            <p:spPr>
              <a:xfrm>
                <a:off x="0" y="0"/>
                <a:ext cx="812800" cy="263407"/>
              </a:xfrm>
              <a:custGeom>
                <a:avLst/>
                <a:gdLst/>
                <a:ahLst/>
                <a:cxnLst/>
                <a:rect l="l" t="t" r="r" b="b"/>
                <a:pathLst>
                  <a:path w="812800" h="263407">
                    <a:moveTo>
                      <a:pt x="127941" y="0"/>
                    </a:moveTo>
                    <a:lnTo>
                      <a:pt x="684859" y="0"/>
                    </a:lnTo>
                    <a:cubicBezTo>
                      <a:pt x="718791" y="0"/>
                      <a:pt x="751333" y="13479"/>
                      <a:pt x="775327" y="37473"/>
                    </a:cubicBezTo>
                    <a:cubicBezTo>
                      <a:pt x="799321" y="61467"/>
                      <a:pt x="812800" y="94009"/>
                      <a:pt x="812800" y="127941"/>
                    </a:cubicBezTo>
                    <a:lnTo>
                      <a:pt x="812800" y="135467"/>
                    </a:lnTo>
                    <a:cubicBezTo>
                      <a:pt x="812800" y="169399"/>
                      <a:pt x="799321" y="201941"/>
                      <a:pt x="775327" y="225934"/>
                    </a:cubicBezTo>
                    <a:cubicBezTo>
                      <a:pt x="751333" y="249928"/>
                      <a:pt x="718791" y="263407"/>
                      <a:pt x="684859" y="263407"/>
                    </a:cubicBezTo>
                    <a:lnTo>
                      <a:pt x="127941" y="263407"/>
                    </a:lnTo>
                    <a:cubicBezTo>
                      <a:pt x="94009" y="263407"/>
                      <a:pt x="61467" y="249928"/>
                      <a:pt x="37473" y="225934"/>
                    </a:cubicBezTo>
                    <a:cubicBezTo>
                      <a:pt x="13479" y="201941"/>
                      <a:pt x="0" y="169399"/>
                      <a:pt x="0" y="135467"/>
                    </a:cubicBezTo>
                    <a:lnTo>
                      <a:pt x="0" y="127941"/>
                    </a:lnTo>
                    <a:cubicBezTo>
                      <a:pt x="0" y="94009"/>
                      <a:pt x="13479" y="61467"/>
                      <a:pt x="37473" y="37473"/>
                    </a:cubicBezTo>
                    <a:cubicBezTo>
                      <a:pt x="61467" y="13479"/>
                      <a:pt x="94009" y="0"/>
                      <a:pt x="127941" y="0"/>
                    </a:cubicBezTo>
                    <a:close/>
                  </a:path>
                </a:pathLst>
              </a:custGeom>
              <a:solidFill>
                <a:srgbClr val="0060AD"/>
              </a:solidFill>
            </p:spPr>
            <p:txBody>
              <a:bodyPr/>
              <a:lstStyle/>
              <a:p>
                <a:endParaRPr lang="zh-TW" altLang="en-US"/>
              </a:p>
            </p:txBody>
          </p:sp>
          <p:sp>
            <p:nvSpPr>
              <p:cNvPr id="44" name="TextBox 44"/>
              <p:cNvSpPr txBox="1"/>
              <p:nvPr/>
            </p:nvSpPr>
            <p:spPr>
              <a:xfrm>
                <a:off x="0" y="-66675"/>
                <a:ext cx="812800" cy="391488"/>
              </a:xfrm>
              <a:prstGeom prst="rect">
                <a:avLst/>
              </a:prstGeom>
            </p:spPr>
            <p:txBody>
              <a:bodyPr lIns="50800" tIns="50800" rIns="50800" bIns="50800" rtlCol="0" anchor="ctr"/>
              <a:lstStyle/>
              <a:p>
                <a:pPr algn="ctr">
                  <a:lnSpc>
                    <a:spcPts val="4479"/>
                  </a:lnSpc>
                </a:pPr>
                <a:r>
                  <a:rPr lang="en-US" sz="3199" b="1" dirty="0" err="1">
                    <a:solidFill>
                      <a:srgbClr val="FFFFFF"/>
                    </a:solidFill>
                    <a:ea typeface="微軟正黑體" panose="020B0604030504040204" pitchFamily="34" charset="-120"/>
                  </a:rPr>
                  <a:t>獲取產品或服務</a:t>
                </a:r>
                <a:endParaRPr lang="en-US" sz="3199" b="1" dirty="0">
                  <a:solidFill>
                    <a:srgbClr val="FFFFFF"/>
                  </a:solidFill>
                  <a:ea typeface="微軟正黑體" panose="020B0604030504040204" pitchFamily="34" charset="-120"/>
                </a:endParaRPr>
              </a:p>
            </p:txBody>
          </p:sp>
        </p:grpSp>
        <p:sp>
          <p:nvSpPr>
            <p:cNvPr id="45" name="Freeform 45"/>
            <p:cNvSpPr/>
            <p:nvPr/>
          </p:nvSpPr>
          <p:spPr>
            <a:xfrm>
              <a:off x="1212850" y="0"/>
              <a:ext cx="1689100" cy="1659541"/>
            </a:xfrm>
            <a:custGeom>
              <a:avLst/>
              <a:gdLst/>
              <a:ahLst/>
              <a:cxnLst/>
              <a:rect l="l" t="t" r="r" b="b"/>
              <a:pathLst>
                <a:path w="1689100" h="1659541">
                  <a:moveTo>
                    <a:pt x="0" y="0"/>
                  </a:moveTo>
                  <a:lnTo>
                    <a:pt x="1689100" y="0"/>
                  </a:lnTo>
                  <a:lnTo>
                    <a:pt x="1689100" y="1659541"/>
                  </a:lnTo>
                  <a:lnTo>
                    <a:pt x="0" y="165954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grpSp>
      <p:grpSp>
        <p:nvGrpSpPr>
          <p:cNvPr id="46" name="Group 46"/>
          <p:cNvGrpSpPr/>
          <p:nvPr/>
        </p:nvGrpSpPr>
        <p:grpSpPr>
          <a:xfrm>
            <a:off x="7228338" y="3869712"/>
            <a:ext cx="3086100" cy="2457075"/>
            <a:chOff x="0" y="0"/>
            <a:chExt cx="4114800" cy="3276100"/>
          </a:xfrm>
        </p:grpSpPr>
        <p:grpSp>
          <p:nvGrpSpPr>
            <p:cNvPr id="47" name="Group 47"/>
            <p:cNvGrpSpPr/>
            <p:nvPr/>
          </p:nvGrpSpPr>
          <p:grpSpPr>
            <a:xfrm>
              <a:off x="0" y="1351557"/>
              <a:ext cx="4114800" cy="1924543"/>
              <a:chOff x="0" y="-66675"/>
              <a:chExt cx="812800" cy="380156"/>
            </a:xfrm>
          </p:grpSpPr>
          <p:sp>
            <p:nvSpPr>
              <p:cNvPr id="48" name="Freeform 48"/>
              <p:cNvSpPr/>
              <p:nvPr/>
            </p:nvSpPr>
            <p:spPr>
              <a:xfrm>
                <a:off x="0" y="0"/>
                <a:ext cx="812800" cy="263407"/>
              </a:xfrm>
              <a:custGeom>
                <a:avLst/>
                <a:gdLst/>
                <a:ahLst/>
                <a:cxnLst/>
                <a:rect l="l" t="t" r="r" b="b"/>
                <a:pathLst>
                  <a:path w="812800" h="263407">
                    <a:moveTo>
                      <a:pt x="127941" y="0"/>
                    </a:moveTo>
                    <a:lnTo>
                      <a:pt x="684859" y="0"/>
                    </a:lnTo>
                    <a:cubicBezTo>
                      <a:pt x="718791" y="0"/>
                      <a:pt x="751333" y="13479"/>
                      <a:pt x="775327" y="37473"/>
                    </a:cubicBezTo>
                    <a:cubicBezTo>
                      <a:pt x="799321" y="61467"/>
                      <a:pt x="812800" y="94009"/>
                      <a:pt x="812800" y="127941"/>
                    </a:cubicBezTo>
                    <a:lnTo>
                      <a:pt x="812800" y="135467"/>
                    </a:lnTo>
                    <a:cubicBezTo>
                      <a:pt x="812800" y="169399"/>
                      <a:pt x="799321" y="201941"/>
                      <a:pt x="775327" y="225934"/>
                    </a:cubicBezTo>
                    <a:cubicBezTo>
                      <a:pt x="751333" y="249928"/>
                      <a:pt x="718791" y="263407"/>
                      <a:pt x="684859" y="263407"/>
                    </a:cubicBezTo>
                    <a:lnTo>
                      <a:pt x="127941" y="263407"/>
                    </a:lnTo>
                    <a:cubicBezTo>
                      <a:pt x="94009" y="263407"/>
                      <a:pt x="61467" y="249928"/>
                      <a:pt x="37473" y="225934"/>
                    </a:cubicBezTo>
                    <a:cubicBezTo>
                      <a:pt x="13479" y="201941"/>
                      <a:pt x="0" y="169399"/>
                      <a:pt x="0" y="135467"/>
                    </a:cubicBezTo>
                    <a:lnTo>
                      <a:pt x="0" y="127941"/>
                    </a:lnTo>
                    <a:cubicBezTo>
                      <a:pt x="0" y="94009"/>
                      <a:pt x="13479" y="61467"/>
                      <a:pt x="37473" y="37473"/>
                    </a:cubicBezTo>
                    <a:cubicBezTo>
                      <a:pt x="61467" y="13479"/>
                      <a:pt x="94009" y="0"/>
                      <a:pt x="127941" y="0"/>
                    </a:cubicBezTo>
                    <a:close/>
                  </a:path>
                </a:pathLst>
              </a:custGeom>
              <a:solidFill>
                <a:srgbClr val="0060AD"/>
              </a:solidFill>
            </p:spPr>
            <p:txBody>
              <a:bodyPr/>
              <a:lstStyle/>
              <a:p>
                <a:endParaRPr lang="zh-TW" altLang="en-US"/>
              </a:p>
            </p:txBody>
          </p:sp>
          <p:sp>
            <p:nvSpPr>
              <p:cNvPr id="49" name="TextBox 49"/>
              <p:cNvSpPr txBox="1"/>
              <p:nvPr/>
            </p:nvSpPr>
            <p:spPr>
              <a:xfrm>
                <a:off x="0" y="-66675"/>
                <a:ext cx="812800" cy="380156"/>
              </a:xfrm>
              <a:prstGeom prst="rect">
                <a:avLst/>
              </a:prstGeom>
            </p:spPr>
            <p:txBody>
              <a:bodyPr lIns="50800" tIns="50800" rIns="50800" bIns="50800" rtlCol="0" anchor="ctr"/>
              <a:lstStyle/>
              <a:p>
                <a:pPr algn="ctr">
                  <a:lnSpc>
                    <a:spcPts val="4479"/>
                  </a:lnSpc>
                </a:pPr>
                <a:r>
                  <a:rPr lang="en-US" sz="3199" b="1" dirty="0" err="1">
                    <a:solidFill>
                      <a:srgbClr val="FFFFFF"/>
                    </a:solidFill>
                    <a:ea typeface="Open Sauce"/>
                  </a:rPr>
                  <a:t>供應、開發</a:t>
                </a:r>
                <a:endParaRPr lang="en-US" sz="3199" b="1" dirty="0">
                  <a:solidFill>
                    <a:srgbClr val="FFFFFF"/>
                  </a:solidFill>
                  <a:ea typeface="Open Sauce"/>
                </a:endParaRPr>
              </a:p>
            </p:txBody>
          </p:sp>
        </p:grpSp>
        <p:sp>
          <p:nvSpPr>
            <p:cNvPr id="50" name="Freeform 50"/>
            <p:cNvSpPr/>
            <p:nvPr/>
          </p:nvSpPr>
          <p:spPr>
            <a:xfrm>
              <a:off x="1212850" y="0"/>
              <a:ext cx="1689100" cy="1689100"/>
            </a:xfrm>
            <a:custGeom>
              <a:avLst/>
              <a:gdLst/>
              <a:ahLst/>
              <a:cxnLst/>
              <a:rect l="l" t="t" r="r" b="b"/>
              <a:pathLst>
                <a:path w="1689100" h="1689100">
                  <a:moveTo>
                    <a:pt x="0" y="0"/>
                  </a:moveTo>
                  <a:lnTo>
                    <a:pt x="1689100" y="0"/>
                  </a:lnTo>
                  <a:lnTo>
                    <a:pt x="1689100" y="1689100"/>
                  </a:lnTo>
                  <a:lnTo>
                    <a:pt x="0" y="16891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grpSp>
      <p:grpSp>
        <p:nvGrpSpPr>
          <p:cNvPr id="51" name="Group 51"/>
          <p:cNvGrpSpPr/>
          <p:nvPr/>
        </p:nvGrpSpPr>
        <p:grpSpPr>
          <a:xfrm>
            <a:off x="11311544" y="4735427"/>
            <a:ext cx="3086100" cy="2673898"/>
            <a:chOff x="0" y="0"/>
            <a:chExt cx="4114800" cy="3565197"/>
          </a:xfrm>
        </p:grpSpPr>
        <p:grpSp>
          <p:nvGrpSpPr>
            <p:cNvPr id="52" name="Group 52"/>
            <p:cNvGrpSpPr/>
            <p:nvPr/>
          </p:nvGrpSpPr>
          <p:grpSpPr>
            <a:xfrm>
              <a:off x="0" y="1488511"/>
              <a:ext cx="4114800" cy="2076686"/>
              <a:chOff x="0" y="-66675"/>
              <a:chExt cx="812800" cy="410209"/>
            </a:xfrm>
          </p:grpSpPr>
          <p:sp>
            <p:nvSpPr>
              <p:cNvPr id="53" name="Freeform 53"/>
              <p:cNvSpPr/>
              <p:nvPr/>
            </p:nvSpPr>
            <p:spPr>
              <a:xfrm>
                <a:off x="0" y="0"/>
                <a:ext cx="812800" cy="263407"/>
              </a:xfrm>
              <a:custGeom>
                <a:avLst/>
                <a:gdLst/>
                <a:ahLst/>
                <a:cxnLst/>
                <a:rect l="l" t="t" r="r" b="b"/>
                <a:pathLst>
                  <a:path w="812800" h="263407">
                    <a:moveTo>
                      <a:pt x="127941" y="0"/>
                    </a:moveTo>
                    <a:lnTo>
                      <a:pt x="684859" y="0"/>
                    </a:lnTo>
                    <a:cubicBezTo>
                      <a:pt x="718791" y="0"/>
                      <a:pt x="751333" y="13479"/>
                      <a:pt x="775327" y="37473"/>
                    </a:cubicBezTo>
                    <a:cubicBezTo>
                      <a:pt x="799321" y="61467"/>
                      <a:pt x="812800" y="94009"/>
                      <a:pt x="812800" y="127941"/>
                    </a:cubicBezTo>
                    <a:lnTo>
                      <a:pt x="812800" y="135467"/>
                    </a:lnTo>
                    <a:cubicBezTo>
                      <a:pt x="812800" y="169399"/>
                      <a:pt x="799321" y="201941"/>
                      <a:pt x="775327" y="225934"/>
                    </a:cubicBezTo>
                    <a:cubicBezTo>
                      <a:pt x="751333" y="249928"/>
                      <a:pt x="718791" y="263407"/>
                      <a:pt x="684859" y="263407"/>
                    </a:cubicBezTo>
                    <a:lnTo>
                      <a:pt x="127941" y="263407"/>
                    </a:lnTo>
                    <a:cubicBezTo>
                      <a:pt x="94009" y="263407"/>
                      <a:pt x="61467" y="249928"/>
                      <a:pt x="37473" y="225934"/>
                    </a:cubicBezTo>
                    <a:cubicBezTo>
                      <a:pt x="13479" y="201941"/>
                      <a:pt x="0" y="169399"/>
                      <a:pt x="0" y="135467"/>
                    </a:cubicBezTo>
                    <a:lnTo>
                      <a:pt x="0" y="127941"/>
                    </a:lnTo>
                    <a:cubicBezTo>
                      <a:pt x="0" y="94009"/>
                      <a:pt x="13479" y="61467"/>
                      <a:pt x="37473" y="37473"/>
                    </a:cubicBezTo>
                    <a:cubicBezTo>
                      <a:pt x="61467" y="13479"/>
                      <a:pt x="94009" y="0"/>
                      <a:pt x="127941" y="0"/>
                    </a:cubicBezTo>
                    <a:close/>
                  </a:path>
                </a:pathLst>
              </a:custGeom>
              <a:solidFill>
                <a:srgbClr val="0060AD"/>
              </a:solidFill>
            </p:spPr>
            <p:txBody>
              <a:bodyPr/>
              <a:lstStyle/>
              <a:p>
                <a:endParaRPr lang="zh-TW" altLang="en-US"/>
              </a:p>
            </p:txBody>
          </p:sp>
          <p:sp>
            <p:nvSpPr>
              <p:cNvPr id="54" name="TextBox 54"/>
              <p:cNvSpPr txBox="1"/>
              <p:nvPr/>
            </p:nvSpPr>
            <p:spPr>
              <a:xfrm>
                <a:off x="0" y="-66675"/>
                <a:ext cx="812800" cy="410209"/>
              </a:xfrm>
              <a:prstGeom prst="rect">
                <a:avLst/>
              </a:prstGeom>
            </p:spPr>
            <p:txBody>
              <a:bodyPr lIns="50800" tIns="50800" rIns="50800" bIns="50800" rtlCol="0" anchor="ctr"/>
              <a:lstStyle/>
              <a:p>
                <a:pPr algn="ctr">
                  <a:lnSpc>
                    <a:spcPts val="4479"/>
                  </a:lnSpc>
                </a:pPr>
                <a:r>
                  <a:rPr lang="en-US" sz="3199" b="1" dirty="0" err="1">
                    <a:solidFill>
                      <a:srgbClr val="FFFFFF"/>
                    </a:solidFill>
                    <a:ea typeface="Open Sauce"/>
                  </a:rPr>
                  <a:t>運營、維護</a:t>
                </a:r>
                <a:endParaRPr lang="en-US" sz="3199" b="1" dirty="0">
                  <a:solidFill>
                    <a:srgbClr val="FFFFFF"/>
                  </a:solidFill>
                  <a:ea typeface="Open Sauce"/>
                </a:endParaRPr>
              </a:p>
            </p:txBody>
          </p:sp>
        </p:grpSp>
        <p:sp>
          <p:nvSpPr>
            <p:cNvPr id="55" name="Freeform 55"/>
            <p:cNvSpPr/>
            <p:nvPr/>
          </p:nvSpPr>
          <p:spPr>
            <a:xfrm>
              <a:off x="1082205" y="0"/>
              <a:ext cx="1689100" cy="1826054"/>
            </a:xfrm>
            <a:custGeom>
              <a:avLst/>
              <a:gdLst/>
              <a:ahLst/>
              <a:cxnLst/>
              <a:rect l="l" t="t" r="r" b="b"/>
              <a:pathLst>
                <a:path w="1689100" h="1826054">
                  <a:moveTo>
                    <a:pt x="0" y="0"/>
                  </a:moveTo>
                  <a:lnTo>
                    <a:pt x="1689100" y="0"/>
                  </a:lnTo>
                  <a:lnTo>
                    <a:pt x="1689100" y="1826054"/>
                  </a:lnTo>
                  <a:lnTo>
                    <a:pt x="0" y="182605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grpSp>
      <p:grpSp>
        <p:nvGrpSpPr>
          <p:cNvPr id="56" name="Group 56"/>
          <p:cNvGrpSpPr/>
          <p:nvPr/>
        </p:nvGrpSpPr>
        <p:grpSpPr>
          <a:xfrm>
            <a:off x="12854594" y="7655425"/>
            <a:ext cx="4821000" cy="2452892"/>
            <a:chOff x="0" y="0"/>
            <a:chExt cx="6428001" cy="3270522"/>
          </a:xfrm>
        </p:grpSpPr>
        <p:grpSp>
          <p:nvGrpSpPr>
            <p:cNvPr id="57" name="Group 57"/>
            <p:cNvGrpSpPr/>
            <p:nvPr/>
          </p:nvGrpSpPr>
          <p:grpSpPr>
            <a:xfrm>
              <a:off x="0" y="1011627"/>
              <a:ext cx="6428001" cy="2258895"/>
              <a:chOff x="0" y="-66675"/>
              <a:chExt cx="1269728" cy="446201"/>
            </a:xfrm>
          </p:grpSpPr>
          <p:sp>
            <p:nvSpPr>
              <p:cNvPr id="58" name="Freeform 58"/>
              <p:cNvSpPr/>
              <p:nvPr/>
            </p:nvSpPr>
            <p:spPr>
              <a:xfrm>
                <a:off x="0" y="0"/>
                <a:ext cx="1263239" cy="323260"/>
              </a:xfrm>
              <a:prstGeom prst="roundRect">
                <a:avLst>
                  <a:gd name="adj" fmla="val 34316"/>
                </a:avLst>
              </a:prstGeom>
              <a:solidFill>
                <a:srgbClr val="0060AD"/>
              </a:solidFill>
            </p:spPr>
            <p:txBody>
              <a:bodyPr/>
              <a:lstStyle/>
              <a:p>
                <a:endParaRPr lang="zh-TW" altLang="en-US"/>
              </a:p>
            </p:txBody>
          </p:sp>
          <p:sp>
            <p:nvSpPr>
              <p:cNvPr id="59" name="TextBox 59"/>
              <p:cNvSpPr txBox="1"/>
              <p:nvPr/>
            </p:nvSpPr>
            <p:spPr>
              <a:xfrm>
                <a:off x="0" y="-66675"/>
                <a:ext cx="1269728" cy="446201"/>
              </a:xfrm>
              <a:prstGeom prst="rect">
                <a:avLst/>
              </a:prstGeom>
              <a:ln>
                <a:noFill/>
              </a:ln>
            </p:spPr>
            <p:txBody>
              <a:bodyPr lIns="50800" tIns="50800" rIns="50800" bIns="50800" rtlCol="0" anchor="ctr"/>
              <a:lstStyle/>
              <a:p>
                <a:pPr algn="ctr">
                  <a:lnSpc>
                    <a:spcPts val="4479"/>
                  </a:lnSpc>
                </a:pPr>
                <a:r>
                  <a:rPr lang="en-US" sz="3199" b="1" dirty="0" err="1">
                    <a:solidFill>
                      <a:srgbClr val="FFFFFF"/>
                    </a:solidFill>
                    <a:ea typeface="Open Sauce"/>
                  </a:rPr>
                  <a:t>軟體產品期間</a:t>
                </a:r>
                <a:endParaRPr lang="en-US" sz="3199" b="1" dirty="0">
                  <a:solidFill>
                    <a:srgbClr val="FFFFFF"/>
                  </a:solidFill>
                  <a:ea typeface="Open Sauce"/>
                </a:endParaRPr>
              </a:p>
              <a:p>
                <a:pPr algn="ctr">
                  <a:lnSpc>
                    <a:spcPts val="4479"/>
                  </a:lnSpc>
                </a:pPr>
                <a:r>
                  <a:rPr lang="en-US" sz="3199" b="1" dirty="0" err="1">
                    <a:solidFill>
                      <a:srgbClr val="FFFFFF"/>
                    </a:solidFill>
                    <a:ea typeface="Open Sauce"/>
                  </a:rPr>
                  <a:t>應用的過程、活動和任務</a:t>
                </a:r>
                <a:endParaRPr lang="en-US" sz="3199" b="1" dirty="0">
                  <a:solidFill>
                    <a:srgbClr val="FFFFFF"/>
                  </a:solidFill>
                  <a:ea typeface="Open Sauce"/>
                </a:endParaRPr>
              </a:p>
            </p:txBody>
          </p:sp>
        </p:grpSp>
        <p:sp>
          <p:nvSpPr>
            <p:cNvPr id="60" name="Freeform 60"/>
            <p:cNvSpPr/>
            <p:nvPr/>
          </p:nvSpPr>
          <p:spPr>
            <a:xfrm>
              <a:off x="2353025" y="0"/>
              <a:ext cx="1689100" cy="1349169"/>
            </a:xfrm>
            <a:custGeom>
              <a:avLst/>
              <a:gdLst/>
              <a:ahLst/>
              <a:cxnLst/>
              <a:rect l="l" t="t" r="r" b="b"/>
              <a:pathLst>
                <a:path w="1689100" h="1349169">
                  <a:moveTo>
                    <a:pt x="0" y="0"/>
                  </a:moveTo>
                  <a:lnTo>
                    <a:pt x="1689100" y="0"/>
                  </a:lnTo>
                  <a:lnTo>
                    <a:pt x="1689100" y="1349169"/>
                  </a:lnTo>
                  <a:lnTo>
                    <a:pt x="0" y="134916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zh-TW" altLang="en-US"/>
            </a:p>
          </p:txBody>
        </p:sp>
      </p:grpSp>
      <p:grpSp>
        <p:nvGrpSpPr>
          <p:cNvPr id="61" name="Group 61"/>
          <p:cNvGrpSpPr/>
          <p:nvPr/>
        </p:nvGrpSpPr>
        <p:grpSpPr>
          <a:xfrm>
            <a:off x="1043260" y="3640587"/>
            <a:ext cx="16216040" cy="5751599"/>
            <a:chOff x="0" y="0"/>
            <a:chExt cx="4270891" cy="1514825"/>
          </a:xfrm>
        </p:grpSpPr>
        <p:sp>
          <p:nvSpPr>
            <p:cNvPr id="62" name="Freeform 62"/>
            <p:cNvSpPr/>
            <p:nvPr/>
          </p:nvSpPr>
          <p:spPr>
            <a:xfrm>
              <a:off x="0" y="0"/>
              <a:ext cx="4270891" cy="1514824"/>
            </a:xfrm>
            <a:prstGeom prst="roundRect">
              <a:avLst/>
            </a:prstGeom>
            <a:solidFill>
              <a:srgbClr val="FFFFFF">
                <a:alpha val="85882"/>
              </a:srgbClr>
            </a:solidFill>
          </p:spPr>
          <p:txBody>
            <a:bodyPr/>
            <a:lstStyle/>
            <a:p>
              <a:endParaRPr lang="zh-TW" altLang="en-US"/>
            </a:p>
          </p:txBody>
        </p:sp>
        <p:sp>
          <p:nvSpPr>
            <p:cNvPr id="63" name="TextBox 63"/>
            <p:cNvSpPr txBox="1"/>
            <p:nvPr/>
          </p:nvSpPr>
          <p:spPr>
            <a:xfrm>
              <a:off x="0" y="-47625"/>
              <a:ext cx="812800" cy="860425"/>
            </a:xfrm>
            <a:prstGeom prst="roundRect">
              <a:avLst/>
            </a:prstGeom>
          </p:spPr>
          <p:txBody>
            <a:bodyPr lIns="50800" tIns="50800" rIns="50800" bIns="50800" rtlCol="0" anchor="ctr"/>
            <a:lstStyle/>
            <a:p>
              <a:pPr algn="ctr">
                <a:lnSpc>
                  <a:spcPts val="2800"/>
                </a:lnSpc>
              </a:pPr>
              <a:endParaRPr/>
            </a:p>
          </p:txBody>
        </p:sp>
      </p:grpSp>
      <p:sp>
        <p:nvSpPr>
          <p:cNvPr id="64" name="Freeform 64"/>
          <p:cNvSpPr/>
          <p:nvPr/>
        </p:nvSpPr>
        <p:spPr>
          <a:xfrm>
            <a:off x="4243853" y="3899380"/>
            <a:ext cx="3315305" cy="3526920"/>
          </a:xfrm>
          <a:custGeom>
            <a:avLst/>
            <a:gdLst/>
            <a:ahLst/>
            <a:cxnLst/>
            <a:rect l="l" t="t" r="r" b="b"/>
            <a:pathLst>
              <a:path w="3315305" h="3526920">
                <a:moveTo>
                  <a:pt x="0" y="0"/>
                </a:moveTo>
                <a:lnTo>
                  <a:pt x="3315305" y="0"/>
                </a:lnTo>
                <a:lnTo>
                  <a:pt x="3315305" y="3526920"/>
                </a:lnTo>
                <a:lnTo>
                  <a:pt x="0" y="3526920"/>
                </a:lnTo>
                <a:lnTo>
                  <a:pt x="0" y="0"/>
                </a:lnTo>
                <a:close/>
              </a:path>
            </a:pathLst>
          </a:custGeom>
          <a:blipFill>
            <a:blip r:embed="rId33">
              <a:extLst>
                <a:ext uri="{96DAC541-7B7A-43D3-8B79-37D633B846F1}">
                  <asvg:svgBlip xmlns:asvg="http://schemas.microsoft.com/office/drawing/2016/SVG/main" r:embed="rId34"/>
                </a:ext>
              </a:extLst>
            </a:blip>
            <a:stretch>
              <a:fillRect/>
            </a:stretch>
          </a:blipFill>
          <a:ln cap="sq">
            <a:noFill/>
            <a:prstDash val="solid"/>
            <a:miter/>
          </a:ln>
        </p:spPr>
        <p:txBody>
          <a:bodyPr/>
          <a:lstStyle/>
          <a:p>
            <a:endParaRPr lang="zh-TW" altLang="en-US"/>
          </a:p>
        </p:txBody>
      </p:sp>
      <p:sp>
        <p:nvSpPr>
          <p:cNvPr id="65" name="Freeform 65"/>
          <p:cNvSpPr/>
          <p:nvPr/>
        </p:nvSpPr>
        <p:spPr>
          <a:xfrm>
            <a:off x="10467631" y="4195669"/>
            <a:ext cx="3314700" cy="3115818"/>
          </a:xfrm>
          <a:custGeom>
            <a:avLst/>
            <a:gdLst/>
            <a:ahLst/>
            <a:cxnLst/>
            <a:rect l="l" t="t" r="r" b="b"/>
            <a:pathLst>
              <a:path w="3314700" h="3115818">
                <a:moveTo>
                  <a:pt x="0" y="0"/>
                </a:moveTo>
                <a:lnTo>
                  <a:pt x="3314700" y="0"/>
                </a:lnTo>
                <a:lnTo>
                  <a:pt x="3314700" y="3115818"/>
                </a:lnTo>
                <a:lnTo>
                  <a:pt x="0" y="3115818"/>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zh-TW" altLang="en-US"/>
          </a:p>
        </p:txBody>
      </p:sp>
      <p:sp>
        <p:nvSpPr>
          <p:cNvPr id="66" name="TextBox 66"/>
          <p:cNvSpPr txBox="1"/>
          <p:nvPr/>
        </p:nvSpPr>
        <p:spPr>
          <a:xfrm>
            <a:off x="1246609" y="2547977"/>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solidFill>
                <a:ea typeface="微軟正黑體" panose="020B0604030504040204" pitchFamily="34" charset="-120"/>
              </a:rPr>
              <a:t>標準為軟體開發和維護提供一個的軟體生命週期過程框架，提供明確的術語，供軟體業界參考</a:t>
            </a:r>
            <a:r>
              <a:rPr lang="en-US" sz="3000" b="1" dirty="0">
                <a:solidFill>
                  <a:srgbClr val="000000"/>
                </a:solidFill>
                <a:ea typeface="微軟正黑體" panose="020B0604030504040204" pitchFamily="34" charset="-120"/>
              </a:rPr>
              <a:t>。</a:t>
            </a:r>
          </a:p>
        </p:txBody>
      </p:sp>
      <p:sp>
        <p:nvSpPr>
          <p:cNvPr id="67" name="TextBox 67"/>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68" name="TextBox 68"/>
          <p:cNvSpPr txBox="1"/>
          <p:nvPr/>
        </p:nvSpPr>
        <p:spPr>
          <a:xfrm>
            <a:off x="5725550" y="9300919"/>
            <a:ext cx="5985694" cy="587020"/>
          </a:xfrm>
          <a:prstGeom prst="rect">
            <a:avLst/>
          </a:prstGeom>
        </p:spPr>
        <p:txBody>
          <a:bodyPr wrap="square" lIns="0" tIns="0" rIns="0" bIns="0" rtlCol="0" anchor="t">
            <a:spAutoFit/>
          </a:bodyPr>
          <a:lstStyle/>
          <a:p>
            <a:pPr algn="ctr">
              <a:lnSpc>
                <a:spcPts val="5039"/>
              </a:lnSpc>
              <a:spcBef>
                <a:spcPct val="0"/>
              </a:spcBef>
            </a:pPr>
            <a:r>
              <a:rPr lang="en-US" sz="3599" dirty="0">
                <a:solidFill>
                  <a:srgbClr val="000000"/>
                </a:solidFill>
                <a:latin typeface="Open Sauce Bold"/>
              </a:rPr>
              <a:t>ISO/IEC/IEEE 12207-2017</a:t>
            </a:r>
          </a:p>
        </p:txBody>
      </p:sp>
      <p:sp>
        <p:nvSpPr>
          <p:cNvPr id="69" name="TextBox 69"/>
          <p:cNvSpPr txBox="1"/>
          <p:nvPr/>
        </p:nvSpPr>
        <p:spPr>
          <a:xfrm>
            <a:off x="17803546" y="9759066"/>
            <a:ext cx="166211"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uce"/>
              </a:rPr>
              <a:t>4</a:t>
            </a:r>
          </a:p>
        </p:txBody>
      </p:sp>
      <p:sp>
        <p:nvSpPr>
          <p:cNvPr id="70" name="TextBox 70"/>
          <p:cNvSpPr txBox="1"/>
          <p:nvPr/>
        </p:nvSpPr>
        <p:spPr>
          <a:xfrm>
            <a:off x="4114876" y="7694452"/>
            <a:ext cx="3573260" cy="936627"/>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ea typeface="Open Sauce"/>
              </a:rPr>
              <a:t>高品質產品</a:t>
            </a:r>
          </a:p>
        </p:txBody>
      </p:sp>
      <p:sp>
        <p:nvSpPr>
          <p:cNvPr id="71" name="TextBox 71"/>
          <p:cNvSpPr txBox="1"/>
          <p:nvPr/>
        </p:nvSpPr>
        <p:spPr>
          <a:xfrm>
            <a:off x="10060966" y="7694452"/>
            <a:ext cx="4128030" cy="936627"/>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ea typeface="Open Sauce"/>
              </a:rPr>
              <a:t>客戶滿意度</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ppt_x"/>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additive="base">
                                        <p:cTn id="47" dur="500" fill="hold"/>
                                        <p:tgtEl>
                                          <p:spTgt spid="61"/>
                                        </p:tgtEl>
                                        <p:attrNameLst>
                                          <p:attrName>ppt_x</p:attrName>
                                        </p:attrNameLst>
                                      </p:cBhvr>
                                      <p:tavLst>
                                        <p:tav tm="0">
                                          <p:val>
                                            <p:strVal val="#ppt_x"/>
                                          </p:val>
                                        </p:tav>
                                        <p:tav tm="100000">
                                          <p:val>
                                            <p:strVal val="#ppt_x"/>
                                          </p:val>
                                        </p:tav>
                                      </p:tavLst>
                                    </p:anim>
                                    <p:anim calcmode="lin" valueType="num">
                                      <p:cBhvr additive="base">
                                        <p:cTn id="48" dur="500" fill="hold"/>
                                        <p:tgtEl>
                                          <p:spTgt spid="6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anim calcmode="lin" valueType="num">
                                      <p:cBhvr additive="base">
                                        <p:cTn id="51" dur="500" fill="hold"/>
                                        <p:tgtEl>
                                          <p:spTgt spid="64"/>
                                        </p:tgtEl>
                                        <p:attrNameLst>
                                          <p:attrName>ppt_x</p:attrName>
                                        </p:attrNameLst>
                                      </p:cBhvr>
                                      <p:tavLst>
                                        <p:tav tm="0">
                                          <p:val>
                                            <p:strVal val="#ppt_x"/>
                                          </p:val>
                                        </p:tav>
                                        <p:tav tm="100000">
                                          <p:val>
                                            <p:strVal val="#ppt_x"/>
                                          </p:val>
                                        </p:tav>
                                      </p:tavLst>
                                    </p:anim>
                                    <p:anim calcmode="lin" valueType="num">
                                      <p:cBhvr additive="base">
                                        <p:cTn id="52" dur="500" fill="hold"/>
                                        <p:tgtEl>
                                          <p:spTgt spid="6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500" fill="hold"/>
                                        <p:tgtEl>
                                          <p:spTgt spid="70"/>
                                        </p:tgtEl>
                                        <p:attrNameLst>
                                          <p:attrName>ppt_x</p:attrName>
                                        </p:attrNameLst>
                                      </p:cBhvr>
                                      <p:tavLst>
                                        <p:tav tm="0">
                                          <p:val>
                                            <p:strVal val="#ppt_x"/>
                                          </p:val>
                                        </p:tav>
                                        <p:tav tm="100000">
                                          <p:val>
                                            <p:strVal val="#ppt_x"/>
                                          </p:val>
                                        </p:tav>
                                      </p:tavLst>
                                    </p:anim>
                                    <p:anim calcmode="lin" valueType="num">
                                      <p:cBhvr additive="base">
                                        <p:cTn id="56"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additive="base">
                                        <p:cTn id="61" dur="500" fill="hold"/>
                                        <p:tgtEl>
                                          <p:spTgt spid="65"/>
                                        </p:tgtEl>
                                        <p:attrNameLst>
                                          <p:attrName>ppt_x</p:attrName>
                                        </p:attrNameLst>
                                      </p:cBhvr>
                                      <p:tavLst>
                                        <p:tav tm="0">
                                          <p:val>
                                            <p:strVal val="#ppt_x"/>
                                          </p:val>
                                        </p:tav>
                                        <p:tav tm="100000">
                                          <p:val>
                                            <p:strVal val="#ppt_x"/>
                                          </p:val>
                                        </p:tav>
                                      </p:tavLst>
                                    </p:anim>
                                    <p:anim calcmode="lin" valueType="num">
                                      <p:cBhvr additive="base">
                                        <p:cTn id="62" dur="500" fill="hold"/>
                                        <p:tgtEl>
                                          <p:spTgt spid="6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 calcmode="lin" valueType="num">
                                      <p:cBhvr additive="base">
                                        <p:cTn id="65" dur="500" fill="hold"/>
                                        <p:tgtEl>
                                          <p:spTgt spid="71"/>
                                        </p:tgtEl>
                                        <p:attrNameLst>
                                          <p:attrName>ppt_x</p:attrName>
                                        </p:attrNameLst>
                                      </p:cBhvr>
                                      <p:tavLst>
                                        <p:tav tm="0">
                                          <p:val>
                                            <p:strVal val="#ppt_x"/>
                                          </p:val>
                                        </p:tav>
                                        <p:tav tm="100000">
                                          <p:val>
                                            <p:strVal val="#ppt_x"/>
                                          </p:val>
                                        </p:tav>
                                      </p:tavLst>
                                    </p:anim>
                                    <p:anim calcmode="lin" valueType="num">
                                      <p:cBhvr additive="base">
                                        <p:cTn id="66"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8" grpId="0"/>
      <p:bldP spid="70" grpId="0"/>
      <p:bldP spid="7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4" name="Group 24"/>
          <p:cNvGrpSpPr/>
          <p:nvPr/>
        </p:nvGrpSpPr>
        <p:grpSpPr>
          <a:xfrm>
            <a:off x="1600768" y="1336276"/>
            <a:ext cx="15658532" cy="571931"/>
            <a:chOff x="0" y="-9525"/>
            <a:chExt cx="12467294" cy="455371"/>
          </a:xfrm>
        </p:grpSpPr>
        <p:sp>
          <p:nvSpPr>
            <p:cNvPr id="25" name="Freeform 25">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6" name="TextBox 26"/>
            <p:cNvSpPr txBox="1"/>
            <p:nvPr/>
          </p:nvSpPr>
          <p:spPr>
            <a:xfrm>
              <a:off x="0" y="-9525"/>
              <a:ext cx="60059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7" name="Freeform 2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nvGrpSpPr>
          <p:cNvPr id="28" name="Group 28"/>
          <p:cNvGrpSpPr/>
          <p:nvPr/>
        </p:nvGrpSpPr>
        <p:grpSpPr>
          <a:xfrm>
            <a:off x="782690" y="3897610"/>
            <a:ext cx="4745310" cy="47453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30" name="TextBox 30"/>
            <p:cNvSpPr txBox="1"/>
            <p:nvPr/>
          </p:nvSpPr>
          <p:spPr>
            <a:xfrm>
              <a:off x="80486" y="50946"/>
              <a:ext cx="660400" cy="746125"/>
            </a:xfrm>
            <a:prstGeom prst="rect">
              <a:avLst/>
            </a:prstGeom>
          </p:spPr>
          <p:txBody>
            <a:bodyPr lIns="50800" tIns="50800" rIns="50800" bIns="50800" rtlCol="0" anchor="ctr"/>
            <a:lstStyle/>
            <a:p>
              <a:pPr algn="ctr">
                <a:lnSpc>
                  <a:spcPts val="5879"/>
                </a:lnSpc>
              </a:pPr>
              <a:r>
                <a:rPr lang="en-US" sz="4199" dirty="0" err="1">
                  <a:solidFill>
                    <a:srgbClr val="FFFFFF"/>
                  </a:solidFill>
                  <a:ea typeface="Open Sauce Bold"/>
                </a:rPr>
                <a:t>系統和軟體工程</a:t>
              </a:r>
              <a:endParaRPr lang="en-US" sz="4199" dirty="0">
                <a:solidFill>
                  <a:srgbClr val="FFFFFF"/>
                </a:solidFill>
                <a:ea typeface="Open Sauce Bold"/>
              </a:endParaRPr>
            </a:p>
          </p:txBody>
        </p:sp>
      </p:grpSp>
      <p:sp>
        <p:nvSpPr>
          <p:cNvPr id="31" name="Freeform 31"/>
          <p:cNvSpPr/>
          <p:nvPr/>
        </p:nvSpPr>
        <p:spPr>
          <a:xfrm rot="-1265177">
            <a:off x="4339106" y="4094303"/>
            <a:ext cx="1701942" cy="768779"/>
          </a:xfrm>
          <a:custGeom>
            <a:avLst/>
            <a:gdLst/>
            <a:ahLst/>
            <a:cxnLst/>
            <a:rect l="l" t="t" r="r" b="b"/>
            <a:pathLst>
              <a:path w="1701942" h="768779">
                <a:moveTo>
                  <a:pt x="0" y="0"/>
                </a:moveTo>
                <a:lnTo>
                  <a:pt x="1701942" y="0"/>
                </a:lnTo>
                <a:lnTo>
                  <a:pt x="1701942" y="768779"/>
                </a:lnTo>
                <a:lnTo>
                  <a:pt x="0" y="768779"/>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zh-TW" altLang="en-US"/>
          </a:p>
        </p:txBody>
      </p:sp>
      <p:grpSp>
        <p:nvGrpSpPr>
          <p:cNvPr id="32" name="Group 32"/>
          <p:cNvGrpSpPr/>
          <p:nvPr/>
        </p:nvGrpSpPr>
        <p:grpSpPr>
          <a:xfrm>
            <a:off x="5952415" y="2927156"/>
            <a:ext cx="3212116" cy="1834446"/>
            <a:chOff x="0" y="-85962"/>
            <a:chExt cx="903373" cy="483147"/>
          </a:xfrm>
        </p:grpSpPr>
        <p:sp>
          <p:nvSpPr>
            <p:cNvPr id="33" name="Freeform 33"/>
            <p:cNvSpPr/>
            <p:nvPr/>
          </p:nvSpPr>
          <p:spPr>
            <a:xfrm>
              <a:off x="0" y="0"/>
              <a:ext cx="903373" cy="308815"/>
            </a:xfrm>
            <a:custGeom>
              <a:avLst/>
              <a:gdLst/>
              <a:ahLst/>
              <a:cxnLst/>
              <a:rect l="l" t="t" r="r" b="b"/>
              <a:pathLst>
                <a:path w="903373" h="308815">
                  <a:moveTo>
                    <a:pt x="154407" y="0"/>
                  </a:moveTo>
                  <a:lnTo>
                    <a:pt x="748966" y="0"/>
                  </a:lnTo>
                  <a:cubicBezTo>
                    <a:pt x="789917" y="0"/>
                    <a:pt x="829191" y="16268"/>
                    <a:pt x="858148" y="45225"/>
                  </a:cubicBezTo>
                  <a:cubicBezTo>
                    <a:pt x="887105" y="74182"/>
                    <a:pt x="903373" y="113456"/>
                    <a:pt x="903373" y="154407"/>
                  </a:cubicBezTo>
                  <a:lnTo>
                    <a:pt x="903373" y="154407"/>
                  </a:lnTo>
                  <a:cubicBezTo>
                    <a:pt x="903373" y="195359"/>
                    <a:pt x="887105" y="234633"/>
                    <a:pt x="858148" y="263590"/>
                  </a:cubicBezTo>
                  <a:cubicBezTo>
                    <a:pt x="829191" y="292547"/>
                    <a:pt x="789917" y="308815"/>
                    <a:pt x="748966" y="308815"/>
                  </a:cubicBezTo>
                  <a:lnTo>
                    <a:pt x="154407" y="308815"/>
                  </a:lnTo>
                  <a:cubicBezTo>
                    <a:pt x="113456" y="308815"/>
                    <a:pt x="74182" y="292547"/>
                    <a:pt x="45225" y="263590"/>
                  </a:cubicBezTo>
                  <a:cubicBezTo>
                    <a:pt x="16268" y="234633"/>
                    <a:pt x="0" y="195359"/>
                    <a:pt x="0" y="154407"/>
                  </a:cubicBezTo>
                  <a:lnTo>
                    <a:pt x="0" y="154407"/>
                  </a:lnTo>
                  <a:cubicBezTo>
                    <a:pt x="0" y="113456"/>
                    <a:pt x="16268" y="74182"/>
                    <a:pt x="45225" y="45225"/>
                  </a:cubicBezTo>
                  <a:cubicBezTo>
                    <a:pt x="74182" y="16268"/>
                    <a:pt x="113456" y="0"/>
                    <a:pt x="154407" y="0"/>
                  </a:cubicBezTo>
                  <a:close/>
                </a:path>
              </a:pathLst>
            </a:custGeom>
            <a:solidFill>
              <a:srgbClr val="3F55A4"/>
            </a:solidFill>
          </p:spPr>
          <p:txBody>
            <a:bodyPr/>
            <a:lstStyle/>
            <a:p>
              <a:endParaRPr lang="zh-TW" altLang="en-US"/>
            </a:p>
          </p:txBody>
        </p:sp>
        <p:sp>
          <p:nvSpPr>
            <p:cNvPr id="34" name="TextBox 34"/>
            <p:cNvSpPr txBox="1"/>
            <p:nvPr/>
          </p:nvSpPr>
          <p:spPr>
            <a:xfrm>
              <a:off x="49045" y="-85962"/>
              <a:ext cx="812800" cy="483147"/>
            </a:xfrm>
            <a:prstGeom prst="rect">
              <a:avLst/>
            </a:prstGeom>
          </p:spPr>
          <p:txBody>
            <a:bodyPr lIns="50800" tIns="50800" rIns="50800" bIns="50800" rtlCol="0" anchor="ctr"/>
            <a:lstStyle/>
            <a:p>
              <a:pPr algn="ctr">
                <a:lnSpc>
                  <a:spcPts val="6019"/>
                </a:lnSpc>
              </a:pPr>
              <a:r>
                <a:rPr lang="en-US" sz="4299" dirty="0" err="1">
                  <a:solidFill>
                    <a:srgbClr val="FFFFFF"/>
                  </a:solidFill>
                  <a:ea typeface="Open Sauce"/>
                </a:rPr>
                <a:t>過程管理</a:t>
              </a:r>
              <a:endParaRPr lang="en-US" sz="4299" dirty="0">
                <a:solidFill>
                  <a:srgbClr val="FFFFFF"/>
                </a:solidFill>
                <a:ea typeface="Open Sauce"/>
              </a:endParaRPr>
            </a:p>
          </p:txBody>
        </p:sp>
      </p:grpSp>
      <p:sp>
        <p:nvSpPr>
          <p:cNvPr id="35" name="Freeform 35"/>
          <p:cNvSpPr/>
          <p:nvPr/>
        </p:nvSpPr>
        <p:spPr>
          <a:xfrm rot="-1269114">
            <a:off x="5317140" y="2766423"/>
            <a:ext cx="1445995" cy="974239"/>
          </a:xfrm>
          <a:custGeom>
            <a:avLst/>
            <a:gdLst/>
            <a:ahLst/>
            <a:cxnLst/>
            <a:rect l="l" t="t" r="r" b="b"/>
            <a:pathLst>
              <a:path w="1445995" h="974239">
                <a:moveTo>
                  <a:pt x="0" y="0"/>
                </a:moveTo>
                <a:lnTo>
                  <a:pt x="1445995" y="0"/>
                </a:lnTo>
                <a:lnTo>
                  <a:pt x="1445995" y="974240"/>
                </a:lnTo>
                <a:lnTo>
                  <a:pt x="0" y="97424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zh-TW" altLang="en-US"/>
          </a:p>
        </p:txBody>
      </p:sp>
      <p:sp>
        <p:nvSpPr>
          <p:cNvPr id="36" name="Freeform 36"/>
          <p:cNvSpPr/>
          <p:nvPr/>
        </p:nvSpPr>
        <p:spPr>
          <a:xfrm>
            <a:off x="9837047" y="3493677"/>
            <a:ext cx="1286623" cy="1626065"/>
          </a:xfrm>
          <a:custGeom>
            <a:avLst/>
            <a:gdLst/>
            <a:ahLst/>
            <a:cxnLst/>
            <a:rect l="l" t="t" r="r" b="b"/>
            <a:pathLst>
              <a:path w="865619" h="1093990">
                <a:moveTo>
                  <a:pt x="0" y="0"/>
                </a:moveTo>
                <a:lnTo>
                  <a:pt x="865619" y="0"/>
                </a:lnTo>
                <a:lnTo>
                  <a:pt x="865619" y="1093990"/>
                </a:lnTo>
                <a:lnTo>
                  <a:pt x="0" y="109399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zh-TW" altLang="en-US"/>
          </a:p>
        </p:txBody>
      </p:sp>
      <p:sp>
        <p:nvSpPr>
          <p:cNvPr id="37" name="Freeform 37"/>
          <p:cNvSpPr/>
          <p:nvPr/>
        </p:nvSpPr>
        <p:spPr>
          <a:xfrm>
            <a:off x="9836896" y="5742753"/>
            <a:ext cx="1286925" cy="1505978"/>
          </a:xfrm>
          <a:custGeom>
            <a:avLst/>
            <a:gdLst/>
            <a:ahLst/>
            <a:cxnLst/>
            <a:rect l="l" t="t" r="r" b="b"/>
            <a:pathLst>
              <a:path w="865822" h="1013197">
                <a:moveTo>
                  <a:pt x="0" y="0"/>
                </a:moveTo>
                <a:lnTo>
                  <a:pt x="865822" y="0"/>
                </a:lnTo>
                <a:lnTo>
                  <a:pt x="865822" y="1013197"/>
                </a:lnTo>
                <a:lnTo>
                  <a:pt x="0" y="101319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zh-TW" altLang="en-US"/>
          </a:p>
        </p:txBody>
      </p:sp>
      <p:sp>
        <p:nvSpPr>
          <p:cNvPr id="38" name="Freeform 38"/>
          <p:cNvSpPr/>
          <p:nvPr/>
        </p:nvSpPr>
        <p:spPr>
          <a:xfrm>
            <a:off x="9713586" y="7833018"/>
            <a:ext cx="1533544" cy="1533544"/>
          </a:xfrm>
          <a:custGeom>
            <a:avLst/>
            <a:gdLst/>
            <a:ahLst/>
            <a:cxnLst/>
            <a:rect l="l" t="t" r="r" b="b"/>
            <a:pathLst>
              <a:path w="1031743" h="1031743">
                <a:moveTo>
                  <a:pt x="0" y="0"/>
                </a:moveTo>
                <a:lnTo>
                  <a:pt x="1031743" y="0"/>
                </a:lnTo>
                <a:lnTo>
                  <a:pt x="1031743" y="1031743"/>
                </a:lnTo>
                <a:lnTo>
                  <a:pt x="0" y="1031743"/>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zh-TW" altLang="en-US"/>
          </a:p>
        </p:txBody>
      </p:sp>
      <p:sp>
        <p:nvSpPr>
          <p:cNvPr id="39" name="TextBox 39"/>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40" name="TextBox 40"/>
          <p:cNvSpPr txBox="1"/>
          <p:nvPr/>
        </p:nvSpPr>
        <p:spPr>
          <a:xfrm>
            <a:off x="17803962" y="9759066"/>
            <a:ext cx="165378"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Open Sauce"/>
              </a:rPr>
              <a:t>5</a:t>
            </a:r>
          </a:p>
        </p:txBody>
      </p:sp>
      <p:sp>
        <p:nvSpPr>
          <p:cNvPr id="41" name="TextBox 41"/>
          <p:cNvSpPr txBox="1"/>
          <p:nvPr/>
        </p:nvSpPr>
        <p:spPr>
          <a:xfrm>
            <a:off x="11358197" y="3925708"/>
            <a:ext cx="6325898" cy="762002"/>
          </a:xfrm>
          <a:prstGeom prst="rect">
            <a:avLst/>
          </a:prstGeom>
        </p:spPr>
        <p:txBody>
          <a:bodyPr wrap="square" lIns="0" tIns="0" rIns="0" bIns="0" rtlCol="0" anchor="t">
            <a:spAutoFit/>
          </a:bodyPr>
          <a:lstStyle/>
          <a:p>
            <a:pPr algn="ctr">
              <a:lnSpc>
                <a:spcPts val="6299"/>
              </a:lnSpc>
              <a:spcBef>
                <a:spcPct val="0"/>
              </a:spcBef>
            </a:pPr>
            <a:r>
              <a:rPr lang="en-US" sz="4499" dirty="0" err="1">
                <a:solidFill>
                  <a:srgbClr val="000000"/>
                </a:solidFill>
                <a:ea typeface="Open Sauce"/>
              </a:rPr>
              <a:t>確保軟體專案按計劃進行</a:t>
            </a:r>
            <a:endParaRPr lang="en-US" sz="4499" dirty="0">
              <a:solidFill>
                <a:srgbClr val="000000"/>
              </a:solidFill>
              <a:ea typeface="Open Sauce"/>
            </a:endParaRPr>
          </a:p>
        </p:txBody>
      </p:sp>
      <p:sp>
        <p:nvSpPr>
          <p:cNvPr id="42" name="TextBox 42"/>
          <p:cNvSpPr txBox="1"/>
          <p:nvPr/>
        </p:nvSpPr>
        <p:spPr>
          <a:xfrm>
            <a:off x="11358197" y="6114741"/>
            <a:ext cx="3434489" cy="762002"/>
          </a:xfrm>
          <a:prstGeom prst="rect">
            <a:avLst/>
          </a:prstGeom>
        </p:spPr>
        <p:txBody>
          <a:bodyPr wrap="square" lIns="0" tIns="0" rIns="0" bIns="0" rtlCol="0" anchor="t">
            <a:spAutoFit/>
          </a:bodyPr>
          <a:lstStyle/>
          <a:p>
            <a:pPr algn="ctr">
              <a:lnSpc>
                <a:spcPts val="6299"/>
              </a:lnSpc>
              <a:spcBef>
                <a:spcPct val="0"/>
              </a:spcBef>
            </a:pPr>
            <a:r>
              <a:rPr lang="en-US" sz="4499" dirty="0" err="1">
                <a:solidFill>
                  <a:srgbClr val="000000"/>
                </a:solidFill>
                <a:ea typeface="Open Sauce"/>
              </a:rPr>
              <a:t>符合品質標準</a:t>
            </a:r>
            <a:endParaRPr lang="en-US" sz="4499" dirty="0">
              <a:solidFill>
                <a:srgbClr val="000000"/>
              </a:solidFill>
              <a:ea typeface="Open Sauce"/>
            </a:endParaRPr>
          </a:p>
        </p:txBody>
      </p:sp>
      <p:sp>
        <p:nvSpPr>
          <p:cNvPr id="43" name="TextBox 43"/>
          <p:cNvSpPr txBox="1"/>
          <p:nvPr/>
        </p:nvSpPr>
        <p:spPr>
          <a:xfrm>
            <a:off x="11358197" y="8261919"/>
            <a:ext cx="5293568" cy="762002"/>
          </a:xfrm>
          <a:prstGeom prst="rect">
            <a:avLst/>
          </a:prstGeom>
        </p:spPr>
        <p:txBody>
          <a:bodyPr wrap="square" lIns="0" tIns="0" rIns="0" bIns="0" rtlCol="0" anchor="t">
            <a:spAutoFit/>
          </a:bodyPr>
          <a:lstStyle/>
          <a:p>
            <a:pPr algn="ctr">
              <a:lnSpc>
                <a:spcPts val="6299"/>
              </a:lnSpc>
              <a:spcBef>
                <a:spcPct val="0"/>
              </a:spcBef>
            </a:pPr>
            <a:r>
              <a:rPr lang="en-US" sz="4499" dirty="0" err="1">
                <a:solidFill>
                  <a:srgbClr val="000000"/>
                </a:solidFill>
                <a:ea typeface="Open Sauce"/>
              </a:rPr>
              <a:t>滿足相關法規和需求</a:t>
            </a:r>
            <a:endParaRPr lang="en-US" sz="4499" dirty="0">
              <a:solidFill>
                <a:srgbClr val="000000"/>
              </a:solidFill>
              <a:ea typeface="Open Sauce"/>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1"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1000" fill="hold"/>
                                        <p:tgtEl>
                                          <p:spTgt spid="35"/>
                                        </p:tgtEl>
                                        <p:attrNameLst>
                                          <p:attrName>ppt_w</p:attrName>
                                        </p:attrNameLst>
                                      </p:cBhvr>
                                      <p:tavLst>
                                        <p:tav tm="0">
                                          <p:val>
                                            <p:fltVal val="0"/>
                                          </p:val>
                                        </p:tav>
                                        <p:tav tm="100000">
                                          <p:val>
                                            <p:strVal val="#ppt_w"/>
                                          </p:val>
                                        </p:tav>
                                      </p:tavLst>
                                    </p:anim>
                                    <p:anim calcmode="lin" valueType="num">
                                      <p:cBhvr>
                                        <p:cTn id="18" dur="1000" fill="hold"/>
                                        <p:tgtEl>
                                          <p:spTgt spid="35"/>
                                        </p:tgtEl>
                                        <p:attrNameLst>
                                          <p:attrName>ppt_h</p:attrName>
                                        </p:attrNameLst>
                                      </p:cBhvr>
                                      <p:tavLst>
                                        <p:tav tm="0">
                                          <p:val>
                                            <p:fltVal val="0"/>
                                          </p:val>
                                        </p:tav>
                                        <p:tav tm="100000">
                                          <p:val>
                                            <p:strVal val="#ppt_h"/>
                                          </p:val>
                                        </p:tav>
                                      </p:tavLst>
                                    </p:anim>
                                    <p:anim calcmode="lin" valueType="num">
                                      <p:cBhvr>
                                        <p:cTn id="19" dur="1000" fill="hold"/>
                                        <p:tgtEl>
                                          <p:spTgt spid="35"/>
                                        </p:tgtEl>
                                        <p:attrNameLst>
                                          <p:attrName>style.rotation</p:attrName>
                                        </p:attrNameLst>
                                      </p:cBhvr>
                                      <p:tavLst>
                                        <p:tav tm="0">
                                          <p:val>
                                            <p:fltVal val="90"/>
                                          </p:val>
                                        </p:tav>
                                        <p:tav tm="100000">
                                          <p:val>
                                            <p:fltVal val="0"/>
                                          </p:val>
                                        </p:tav>
                                      </p:tavLst>
                                    </p:anim>
                                    <p:animEffect transition="in" filter="fade">
                                      <p:cBhvr>
                                        <p:cTn id="20" dur="10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ppt_x"/>
                                          </p:val>
                                        </p:tav>
                                        <p:tav tm="100000">
                                          <p:val>
                                            <p:strVal val="#ppt_x"/>
                                          </p:val>
                                        </p:tav>
                                      </p:tavLst>
                                    </p:anim>
                                    <p:anim calcmode="lin" valueType="num">
                                      <p:cBhvr additive="base">
                                        <p:cTn id="5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6" grpId="0" animBg="1"/>
      <p:bldP spid="37" grpId="0" animBg="1"/>
      <p:bldP spid="38" grpId="0" animBg="1"/>
      <p:bldP spid="41"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4" name="Group 24"/>
          <p:cNvGrpSpPr/>
          <p:nvPr/>
        </p:nvGrpSpPr>
        <p:grpSpPr>
          <a:xfrm>
            <a:off x="1600768" y="1336276"/>
            <a:ext cx="15658532" cy="571931"/>
            <a:chOff x="0" y="-9525"/>
            <a:chExt cx="12467294" cy="455371"/>
          </a:xfrm>
        </p:grpSpPr>
        <p:sp>
          <p:nvSpPr>
            <p:cNvPr id="25" name="Freeform 25">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6" name="TextBox 26"/>
            <p:cNvSpPr txBox="1"/>
            <p:nvPr/>
          </p:nvSpPr>
          <p:spPr>
            <a:xfrm>
              <a:off x="0" y="-9525"/>
              <a:ext cx="60059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7" name="Freeform 2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28" name="TextBox 28"/>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29" name="TextBox 29"/>
          <p:cNvSpPr txBox="1"/>
          <p:nvPr/>
        </p:nvSpPr>
        <p:spPr>
          <a:xfrm>
            <a:off x="17803307" y="9759066"/>
            <a:ext cx="166688" cy="328295"/>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Open Sauce"/>
              </a:rPr>
              <a:t>6</a:t>
            </a:r>
          </a:p>
        </p:txBody>
      </p:sp>
      <p:grpSp>
        <p:nvGrpSpPr>
          <p:cNvPr id="32" name="Group 32"/>
          <p:cNvGrpSpPr/>
          <p:nvPr/>
        </p:nvGrpSpPr>
        <p:grpSpPr>
          <a:xfrm>
            <a:off x="952506" y="6247495"/>
            <a:ext cx="16687789" cy="1118777"/>
            <a:chOff x="0" y="0"/>
            <a:chExt cx="6061901" cy="406400"/>
          </a:xfrm>
        </p:grpSpPr>
        <p:sp>
          <p:nvSpPr>
            <p:cNvPr id="33" name="Freeform 3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4" name="Group 34"/>
          <p:cNvGrpSpPr/>
          <p:nvPr/>
        </p:nvGrpSpPr>
        <p:grpSpPr>
          <a:xfrm>
            <a:off x="876306" y="8280672"/>
            <a:ext cx="16687789" cy="1118777"/>
            <a:chOff x="0" y="0"/>
            <a:chExt cx="6061901" cy="406400"/>
          </a:xfrm>
        </p:grpSpPr>
        <p:sp>
          <p:nvSpPr>
            <p:cNvPr id="35" name="Freeform 35"/>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8" name="Group 38"/>
          <p:cNvGrpSpPr/>
          <p:nvPr/>
        </p:nvGrpSpPr>
        <p:grpSpPr>
          <a:xfrm>
            <a:off x="800106" y="6095095"/>
            <a:ext cx="16687789" cy="1118777"/>
            <a:chOff x="0" y="0"/>
            <a:chExt cx="6061901" cy="406400"/>
          </a:xfrm>
        </p:grpSpPr>
        <p:sp>
          <p:nvSpPr>
            <p:cNvPr id="39" name="Freeform 39"/>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40" name="Group 40"/>
          <p:cNvGrpSpPr/>
          <p:nvPr/>
        </p:nvGrpSpPr>
        <p:grpSpPr>
          <a:xfrm>
            <a:off x="723906" y="8128272"/>
            <a:ext cx="16687789" cy="1118777"/>
            <a:chOff x="0" y="0"/>
            <a:chExt cx="6061901" cy="406400"/>
          </a:xfrm>
        </p:grpSpPr>
        <p:sp>
          <p:nvSpPr>
            <p:cNvPr id="41" name="Freeform 4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43" name="TextBox 43"/>
          <p:cNvSpPr txBox="1"/>
          <p:nvPr/>
        </p:nvSpPr>
        <p:spPr>
          <a:xfrm>
            <a:off x="1047472" y="650122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是否適用於ISO</a:t>
            </a:r>
            <a:r>
              <a:rPr lang="en-US" sz="3000" b="1" dirty="0">
                <a:solidFill>
                  <a:srgbClr val="000000">
                    <a:alpha val="37647"/>
                  </a:srgbClr>
                </a:solidFill>
                <a:latin typeface="Calibri" panose="020F0502020204030204" pitchFamily="34" charset="0"/>
                <a:ea typeface="微軟正黑體" panose="020B0604030504040204" pitchFamily="34" charset="-120"/>
              </a:rPr>
              <a:t> 12207這份國際標準，或者ISO 15288，取決於系統</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sp>
        <p:nvSpPr>
          <p:cNvPr id="44" name="TextBox 44"/>
          <p:cNvSpPr txBox="1"/>
          <p:nvPr/>
        </p:nvSpPr>
        <p:spPr>
          <a:xfrm>
            <a:off x="971272" y="8534400"/>
            <a:ext cx="16193056" cy="473848"/>
          </a:xfrm>
          <a:prstGeom prst="rect">
            <a:avLst/>
          </a:prstGeom>
        </p:spPr>
        <p:txBody>
          <a:bodyPr lIns="0" tIns="0" rIns="0" bIns="0" rtlCol="0" anchor="t">
            <a:spAutoFit/>
          </a:bodyPr>
          <a:lstStyle/>
          <a:p>
            <a:pPr algn="ctr">
              <a:lnSpc>
                <a:spcPts val="3900"/>
              </a:lnSpc>
            </a:pPr>
            <a:r>
              <a:rPr lang="en-US" sz="3000" b="1">
                <a:solidFill>
                  <a:srgbClr val="000000">
                    <a:alpha val="37647"/>
                  </a:srgbClr>
                </a:solidFill>
                <a:latin typeface="Calibri" panose="020F0502020204030204" pitchFamily="34" charset="0"/>
                <a:ea typeface="微軟正黑體" panose="020B0604030504040204" pitchFamily="34" charset="-120"/>
              </a:rPr>
              <a:t>兩份標準的過程都具有相同的目的和結果，但在執行上的活動和任務方面存在差異。</a:t>
            </a:r>
          </a:p>
        </p:txBody>
      </p:sp>
      <p:grpSp>
        <p:nvGrpSpPr>
          <p:cNvPr id="55" name="Group 30">
            <a:extLst>
              <a:ext uri="{FF2B5EF4-FFF2-40B4-BE49-F238E27FC236}">
                <a16:creationId xmlns:a16="http://schemas.microsoft.com/office/drawing/2014/main" id="{40C73C50-1C44-AF48-EA02-61A85DABFA4A}"/>
              </a:ext>
            </a:extLst>
          </p:cNvPr>
          <p:cNvGrpSpPr/>
          <p:nvPr/>
        </p:nvGrpSpPr>
        <p:grpSpPr>
          <a:xfrm>
            <a:off x="876306" y="2331835"/>
            <a:ext cx="16687789" cy="1118777"/>
            <a:chOff x="0" y="0"/>
            <a:chExt cx="6061901" cy="406400"/>
          </a:xfrm>
        </p:grpSpPr>
        <p:sp>
          <p:nvSpPr>
            <p:cNvPr id="56" name="Freeform 31">
              <a:extLst>
                <a:ext uri="{FF2B5EF4-FFF2-40B4-BE49-F238E27FC236}">
                  <a16:creationId xmlns:a16="http://schemas.microsoft.com/office/drawing/2014/main" id="{87463E0F-A093-EDD5-FDFD-ABE7F7CFD7C8}"/>
                </a:ext>
              </a:extLst>
            </p:cNvPr>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0060AD"/>
            </a:solidFill>
          </p:spPr>
          <p:txBody>
            <a:bodyPr/>
            <a:lstStyle/>
            <a:p>
              <a:endParaRPr lang="zh-TW" altLang="en-US"/>
            </a:p>
          </p:txBody>
        </p:sp>
      </p:grpSp>
      <p:grpSp>
        <p:nvGrpSpPr>
          <p:cNvPr id="57" name="Group 38">
            <a:extLst>
              <a:ext uri="{FF2B5EF4-FFF2-40B4-BE49-F238E27FC236}">
                <a16:creationId xmlns:a16="http://schemas.microsoft.com/office/drawing/2014/main" id="{80C1A8C7-BB2B-600F-6451-4B80C63263A4}"/>
              </a:ext>
            </a:extLst>
          </p:cNvPr>
          <p:cNvGrpSpPr/>
          <p:nvPr/>
        </p:nvGrpSpPr>
        <p:grpSpPr>
          <a:xfrm>
            <a:off x="723906" y="2179435"/>
            <a:ext cx="16687789" cy="1118777"/>
            <a:chOff x="0" y="0"/>
            <a:chExt cx="6061901" cy="406400"/>
          </a:xfrm>
        </p:grpSpPr>
        <p:sp>
          <p:nvSpPr>
            <p:cNvPr id="58" name="Freeform 39">
              <a:extLst>
                <a:ext uri="{FF2B5EF4-FFF2-40B4-BE49-F238E27FC236}">
                  <a16:creationId xmlns:a16="http://schemas.microsoft.com/office/drawing/2014/main" id="{19ACCD57-D0FD-62CE-DB00-1FDB55E5290C}"/>
                </a:ext>
              </a:extLst>
            </p:cNvPr>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ECB248"/>
            </a:solidFill>
          </p:spPr>
          <p:txBody>
            <a:bodyPr/>
            <a:lstStyle/>
            <a:p>
              <a:endParaRPr lang="zh-TW" altLang="en-US"/>
            </a:p>
          </p:txBody>
        </p:sp>
      </p:grpSp>
      <p:sp>
        <p:nvSpPr>
          <p:cNvPr id="59" name="TextBox 46">
            <a:extLst>
              <a:ext uri="{FF2B5EF4-FFF2-40B4-BE49-F238E27FC236}">
                <a16:creationId xmlns:a16="http://schemas.microsoft.com/office/drawing/2014/main" id="{6D55DA26-EDE1-BDFE-F969-1621E0A87738}"/>
              </a:ext>
            </a:extLst>
          </p:cNvPr>
          <p:cNvSpPr txBox="1"/>
          <p:nvPr/>
        </p:nvSpPr>
        <p:spPr>
          <a:xfrm>
            <a:off x="971272" y="2552700"/>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solidFill>
                <a:latin typeface="Calibri" panose="020F0502020204030204" pitchFamily="34" charset="0"/>
                <a:ea typeface="微軟正黑體" panose="020B0604030504040204" pitchFamily="34" charset="-120"/>
              </a:rPr>
              <a:t>可以在獲取包含軟體的系統時應用，無論是單獨應用還是與ISO</a:t>
            </a:r>
            <a:r>
              <a:rPr lang="en-US" sz="3000" b="1" dirty="0">
                <a:solidFill>
                  <a:srgbClr val="000000"/>
                </a:solidFill>
                <a:latin typeface="Calibri" panose="020F0502020204030204" pitchFamily="34" charset="0"/>
                <a:ea typeface="微軟正黑體" panose="020B0604030504040204" pitchFamily="34" charset="-120"/>
              </a:rPr>
              <a:t>/IEC/IEEE 15288一起使用。</a:t>
            </a:r>
          </a:p>
        </p:txBody>
      </p:sp>
      <p:grpSp>
        <p:nvGrpSpPr>
          <p:cNvPr id="60" name="Group 32">
            <a:extLst>
              <a:ext uri="{FF2B5EF4-FFF2-40B4-BE49-F238E27FC236}">
                <a16:creationId xmlns:a16="http://schemas.microsoft.com/office/drawing/2014/main" id="{64831C5C-41EC-852C-941D-7E196D2C4B49}"/>
              </a:ext>
            </a:extLst>
          </p:cNvPr>
          <p:cNvGrpSpPr/>
          <p:nvPr/>
        </p:nvGrpSpPr>
        <p:grpSpPr>
          <a:xfrm>
            <a:off x="952506" y="4214317"/>
            <a:ext cx="16687789" cy="1118777"/>
            <a:chOff x="0" y="0"/>
            <a:chExt cx="6061901" cy="406400"/>
          </a:xfrm>
        </p:grpSpPr>
        <p:sp>
          <p:nvSpPr>
            <p:cNvPr id="61" name="Freeform 33">
              <a:extLst>
                <a:ext uri="{FF2B5EF4-FFF2-40B4-BE49-F238E27FC236}">
                  <a16:creationId xmlns:a16="http://schemas.microsoft.com/office/drawing/2014/main" id="{717BEB0F-10A8-3FC5-7B58-EDEDDC375DFA}"/>
                </a:ext>
              </a:extLst>
            </p:cNvPr>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62" name="Group 40">
            <a:extLst>
              <a:ext uri="{FF2B5EF4-FFF2-40B4-BE49-F238E27FC236}">
                <a16:creationId xmlns:a16="http://schemas.microsoft.com/office/drawing/2014/main" id="{B2793712-20A3-3D5C-D3B9-CB3636C20EE7}"/>
              </a:ext>
            </a:extLst>
          </p:cNvPr>
          <p:cNvGrpSpPr/>
          <p:nvPr/>
        </p:nvGrpSpPr>
        <p:grpSpPr>
          <a:xfrm>
            <a:off x="800106" y="4061917"/>
            <a:ext cx="16687789" cy="1118777"/>
            <a:chOff x="0" y="0"/>
            <a:chExt cx="6061901" cy="406400"/>
          </a:xfrm>
        </p:grpSpPr>
        <p:sp>
          <p:nvSpPr>
            <p:cNvPr id="63" name="Freeform 41">
              <a:extLst>
                <a:ext uri="{FF2B5EF4-FFF2-40B4-BE49-F238E27FC236}">
                  <a16:creationId xmlns:a16="http://schemas.microsoft.com/office/drawing/2014/main" id="{868E5F72-36E5-1A66-D351-9ADEC2B18E47}"/>
                </a:ext>
              </a:extLst>
            </p:cNvPr>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64" name="TextBox 47">
            <a:extLst>
              <a:ext uri="{FF2B5EF4-FFF2-40B4-BE49-F238E27FC236}">
                <a16:creationId xmlns:a16="http://schemas.microsoft.com/office/drawing/2014/main" id="{89B6B242-B220-D787-E882-8BDBB897710F}"/>
              </a:ext>
            </a:extLst>
          </p:cNvPr>
          <p:cNvSpPr txBox="1"/>
          <p:nvPr/>
        </p:nvSpPr>
        <p:spPr>
          <a:xfrm>
            <a:off x="1047472" y="4435182"/>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很少遇到一個複雜的系統沒有軟體，所有軟體系統都需要硬體來運作</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4" name="Group 24"/>
          <p:cNvGrpSpPr/>
          <p:nvPr/>
        </p:nvGrpSpPr>
        <p:grpSpPr>
          <a:xfrm>
            <a:off x="1600768" y="1336276"/>
            <a:ext cx="15658532" cy="571931"/>
            <a:chOff x="0" y="-9525"/>
            <a:chExt cx="12467294" cy="455371"/>
          </a:xfrm>
        </p:grpSpPr>
        <p:sp>
          <p:nvSpPr>
            <p:cNvPr id="25" name="Freeform 25">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6" name="TextBox 26"/>
            <p:cNvSpPr txBox="1"/>
            <p:nvPr/>
          </p:nvSpPr>
          <p:spPr>
            <a:xfrm>
              <a:off x="0" y="-9525"/>
              <a:ext cx="60059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7" name="Freeform 2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28" name="TextBox 28"/>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29" name="TextBox 29"/>
          <p:cNvSpPr txBox="1"/>
          <p:nvPr/>
        </p:nvSpPr>
        <p:spPr>
          <a:xfrm>
            <a:off x="17803307" y="9759066"/>
            <a:ext cx="166688" cy="328295"/>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Open Sauce"/>
              </a:rPr>
              <a:t>7</a:t>
            </a:r>
          </a:p>
        </p:txBody>
      </p:sp>
      <p:grpSp>
        <p:nvGrpSpPr>
          <p:cNvPr id="30" name="Group 30"/>
          <p:cNvGrpSpPr/>
          <p:nvPr/>
        </p:nvGrpSpPr>
        <p:grpSpPr>
          <a:xfrm>
            <a:off x="876306" y="2331835"/>
            <a:ext cx="16687789" cy="1118777"/>
            <a:chOff x="0" y="0"/>
            <a:chExt cx="6061901" cy="406400"/>
          </a:xfrm>
        </p:grpSpPr>
        <p:sp>
          <p:nvSpPr>
            <p:cNvPr id="31" name="Freeform 3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2" name="Group 32"/>
          <p:cNvGrpSpPr/>
          <p:nvPr/>
        </p:nvGrpSpPr>
        <p:grpSpPr>
          <a:xfrm>
            <a:off x="952506" y="6247495"/>
            <a:ext cx="16687789" cy="1118777"/>
            <a:chOff x="0" y="0"/>
            <a:chExt cx="6061901" cy="406400"/>
          </a:xfrm>
        </p:grpSpPr>
        <p:sp>
          <p:nvSpPr>
            <p:cNvPr id="33" name="Freeform 3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4" name="Group 34"/>
          <p:cNvGrpSpPr/>
          <p:nvPr/>
        </p:nvGrpSpPr>
        <p:grpSpPr>
          <a:xfrm>
            <a:off x="876306" y="8280672"/>
            <a:ext cx="16687789" cy="1118777"/>
            <a:chOff x="0" y="0"/>
            <a:chExt cx="6061901" cy="406400"/>
          </a:xfrm>
        </p:grpSpPr>
        <p:sp>
          <p:nvSpPr>
            <p:cNvPr id="35" name="Freeform 35"/>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6" name="Group 36"/>
          <p:cNvGrpSpPr/>
          <p:nvPr/>
        </p:nvGrpSpPr>
        <p:grpSpPr>
          <a:xfrm>
            <a:off x="723906" y="2179435"/>
            <a:ext cx="16687789" cy="1118777"/>
            <a:chOff x="0" y="0"/>
            <a:chExt cx="6061901" cy="406400"/>
          </a:xfrm>
        </p:grpSpPr>
        <p:sp>
          <p:nvSpPr>
            <p:cNvPr id="37" name="Freeform 37"/>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8" name="Group 38"/>
          <p:cNvGrpSpPr/>
          <p:nvPr/>
        </p:nvGrpSpPr>
        <p:grpSpPr>
          <a:xfrm>
            <a:off x="800106" y="6095095"/>
            <a:ext cx="16687789" cy="1118777"/>
            <a:chOff x="0" y="0"/>
            <a:chExt cx="6061901" cy="406400"/>
          </a:xfrm>
        </p:grpSpPr>
        <p:sp>
          <p:nvSpPr>
            <p:cNvPr id="39" name="Freeform 39"/>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40" name="Group 40"/>
          <p:cNvGrpSpPr/>
          <p:nvPr/>
        </p:nvGrpSpPr>
        <p:grpSpPr>
          <a:xfrm>
            <a:off x="723906" y="8128272"/>
            <a:ext cx="16687789" cy="1118777"/>
            <a:chOff x="0" y="0"/>
            <a:chExt cx="6061901" cy="406400"/>
          </a:xfrm>
        </p:grpSpPr>
        <p:sp>
          <p:nvSpPr>
            <p:cNvPr id="41" name="Freeform 4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42" name="TextBox 42"/>
          <p:cNvSpPr txBox="1"/>
          <p:nvPr/>
        </p:nvSpPr>
        <p:spPr>
          <a:xfrm>
            <a:off x="971272" y="258556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可以在獲取包含軟體的系統時應用，無論是單獨應用還是與ISO</a:t>
            </a:r>
            <a:r>
              <a:rPr lang="en-US" sz="3000" b="1" dirty="0">
                <a:solidFill>
                  <a:srgbClr val="000000">
                    <a:alpha val="37647"/>
                  </a:srgbClr>
                </a:solidFill>
                <a:latin typeface="Calibri" panose="020F0502020204030204" pitchFamily="34" charset="0"/>
                <a:ea typeface="微軟正黑體" panose="020B0604030504040204" pitchFamily="34" charset="-120"/>
              </a:rPr>
              <a:t>/IEC/IEEE 15288一起使用。</a:t>
            </a:r>
          </a:p>
        </p:txBody>
      </p:sp>
      <p:sp>
        <p:nvSpPr>
          <p:cNvPr id="43" name="TextBox 43"/>
          <p:cNvSpPr txBox="1"/>
          <p:nvPr/>
        </p:nvSpPr>
        <p:spPr>
          <a:xfrm>
            <a:off x="1047472" y="650122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是否適用於ISO</a:t>
            </a:r>
            <a:r>
              <a:rPr lang="en-US" sz="3000" b="1" dirty="0">
                <a:solidFill>
                  <a:srgbClr val="000000">
                    <a:alpha val="37647"/>
                  </a:srgbClr>
                </a:solidFill>
                <a:latin typeface="Calibri" panose="020F0502020204030204" pitchFamily="34" charset="0"/>
                <a:ea typeface="微軟正黑體" panose="020B0604030504040204" pitchFamily="34" charset="-120"/>
              </a:rPr>
              <a:t> 12207這份國際標準，或者ISO 15288，取決於系統</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sp>
        <p:nvSpPr>
          <p:cNvPr id="44" name="TextBox 44"/>
          <p:cNvSpPr txBox="1"/>
          <p:nvPr/>
        </p:nvSpPr>
        <p:spPr>
          <a:xfrm>
            <a:off x="971272" y="8534400"/>
            <a:ext cx="16193056" cy="473848"/>
          </a:xfrm>
          <a:prstGeom prst="rect">
            <a:avLst/>
          </a:prstGeom>
        </p:spPr>
        <p:txBody>
          <a:bodyPr lIns="0" tIns="0" rIns="0" bIns="0" rtlCol="0" anchor="t">
            <a:spAutoFit/>
          </a:bodyPr>
          <a:lstStyle/>
          <a:p>
            <a:pPr algn="ctr">
              <a:lnSpc>
                <a:spcPts val="3900"/>
              </a:lnSpc>
            </a:pPr>
            <a:r>
              <a:rPr lang="en-US" sz="3000" b="1">
                <a:solidFill>
                  <a:srgbClr val="000000">
                    <a:alpha val="37647"/>
                  </a:srgbClr>
                </a:solidFill>
                <a:latin typeface="Calibri" panose="020F0502020204030204" pitchFamily="34" charset="0"/>
                <a:ea typeface="微軟正黑體" panose="020B0604030504040204" pitchFamily="34" charset="-120"/>
              </a:rPr>
              <a:t>兩份標準的過程都具有相同的目的和結果，但在執行上的活動和任務方面存在差異。</a:t>
            </a:r>
          </a:p>
        </p:txBody>
      </p:sp>
      <p:grpSp>
        <p:nvGrpSpPr>
          <p:cNvPr id="45" name="Group 45"/>
          <p:cNvGrpSpPr/>
          <p:nvPr/>
        </p:nvGrpSpPr>
        <p:grpSpPr>
          <a:xfrm>
            <a:off x="952506" y="4214317"/>
            <a:ext cx="16687789" cy="1118777"/>
            <a:chOff x="0" y="0"/>
            <a:chExt cx="6061901" cy="406400"/>
          </a:xfrm>
        </p:grpSpPr>
        <p:sp>
          <p:nvSpPr>
            <p:cNvPr id="46" name="Freeform 46"/>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0060AD"/>
            </a:solidFill>
          </p:spPr>
          <p:txBody>
            <a:bodyPr/>
            <a:lstStyle/>
            <a:p>
              <a:endParaRPr lang="zh-TW" altLang="en-US"/>
            </a:p>
          </p:txBody>
        </p:sp>
      </p:grpSp>
      <p:grpSp>
        <p:nvGrpSpPr>
          <p:cNvPr id="47" name="Group 47"/>
          <p:cNvGrpSpPr/>
          <p:nvPr/>
        </p:nvGrpSpPr>
        <p:grpSpPr>
          <a:xfrm>
            <a:off x="800106" y="4061917"/>
            <a:ext cx="16687789" cy="1118777"/>
            <a:chOff x="0" y="0"/>
            <a:chExt cx="6061901" cy="406400"/>
          </a:xfrm>
        </p:grpSpPr>
        <p:sp>
          <p:nvSpPr>
            <p:cNvPr id="48" name="Freeform 48"/>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ECB248"/>
            </a:solidFill>
          </p:spPr>
          <p:txBody>
            <a:bodyPr/>
            <a:lstStyle/>
            <a:p>
              <a:endParaRPr lang="zh-TW" altLang="en-US"/>
            </a:p>
          </p:txBody>
        </p:sp>
      </p:grpSp>
      <p:sp>
        <p:nvSpPr>
          <p:cNvPr id="49" name="TextBox 49"/>
          <p:cNvSpPr txBox="1"/>
          <p:nvPr/>
        </p:nvSpPr>
        <p:spPr>
          <a:xfrm>
            <a:off x="1047472" y="4468045"/>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solidFill>
                <a:latin typeface="Calibri" panose="020F0502020204030204" pitchFamily="34" charset="0"/>
                <a:ea typeface="微軟正黑體" panose="020B0604030504040204" pitchFamily="34" charset="-120"/>
              </a:rPr>
              <a:t>很少遇到一個複雜的系統沒有軟體，所有軟體系統都需要硬體來運作</a:t>
            </a:r>
            <a:r>
              <a:rPr lang="zh-TW" altLang="en-US" sz="3000" b="1" dirty="0">
                <a:solidFill>
                  <a:srgbClr val="000000"/>
                </a:solidFill>
                <a:latin typeface="Calibri" panose="020F0502020204030204" pitchFamily="34" charset="0"/>
                <a:ea typeface="微軟正黑體" panose="020B0604030504040204" pitchFamily="34" charset="-120"/>
              </a:rPr>
              <a:t>。</a:t>
            </a:r>
            <a:endParaRPr lang="en-US" sz="3000" b="1" dirty="0">
              <a:solidFill>
                <a:srgbClr val="000000"/>
              </a:solidFill>
              <a:latin typeface="Calibri" panose="020F0502020204030204" pitchFamily="34" charset="0"/>
              <a:ea typeface="微軟正黑體" panose="020B0604030504040204" pitchFamily="34" charset="-120"/>
            </a:endParaRPr>
          </a:p>
        </p:txBody>
      </p:sp>
    </p:spTree>
    <p:extLst>
      <p:ext uri="{BB962C8B-B14F-4D97-AF65-F5344CB8AC3E}">
        <p14:creationId xmlns:p14="http://schemas.microsoft.com/office/powerpoint/2010/main" val="354277310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9649964" cy="10189489"/>
            <a:chOff x="0" y="0"/>
            <a:chExt cx="26199952"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p:cNvSpPr txBox="1"/>
            <p:nvPr/>
          </p:nvSpPr>
          <p:spPr>
            <a:xfrm>
              <a:off x="2012865" y="421064"/>
              <a:ext cx="2164406"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4541013" y="421064"/>
              <a:ext cx="2348110" cy="449792"/>
            </a:xfrm>
            <a:prstGeom prst="rect">
              <a:avLst/>
            </a:prstGeom>
          </p:spPr>
          <p:txBody>
            <a:bodyPr lIns="0" tIns="0" rIns="0" bIns="0" rtlCol="0" anchor="t">
              <a:spAutoFit/>
            </a:bodyPr>
            <a:lstStyle/>
            <a:p>
              <a:pPr>
                <a:lnSpc>
                  <a:spcPts val="2800"/>
                </a:lnSpc>
              </a:pPr>
              <a:r>
                <a:rPr lang="en-US" sz="2000">
                  <a:solidFill>
                    <a:srgbClr val="FFFFFF"/>
                  </a:solidFill>
                  <a:latin typeface="Open Sauce"/>
                </a:rPr>
                <a:t>Contexts</a:t>
              </a:r>
            </a:p>
          </p:txBody>
        </p:sp>
        <p:sp>
          <p:nvSpPr>
            <p:cNvPr id="7" name="Freeform 7"/>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p:cNvGrpSpPr/>
            <p:nvPr/>
          </p:nvGrpSpPr>
          <p:grpSpPr>
            <a:xfrm>
              <a:off x="0" y="1358599"/>
              <a:ext cx="24384000" cy="12227387"/>
              <a:chOff x="0" y="0"/>
              <a:chExt cx="4862686" cy="2438400"/>
            </a:xfrm>
          </p:grpSpPr>
          <p:sp>
            <p:nvSpPr>
              <p:cNvPr id="9" name="Freeform 9"/>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380"/>
                  </a:lnSpc>
                </a:pPr>
                <a:endParaRPr/>
              </a:p>
            </p:txBody>
          </p:sp>
        </p:grpSp>
        <p:sp>
          <p:nvSpPr>
            <p:cNvPr id="11" name="AutoShape 11"/>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p:cNvSpPr txBox="1"/>
            <p:nvPr/>
          </p:nvSpPr>
          <p:spPr>
            <a:xfrm>
              <a:off x="7257423" y="421064"/>
              <a:ext cx="2762629" cy="449792"/>
            </a:xfrm>
            <a:prstGeom prst="rect">
              <a:avLst/>
            </a:prstGeom>
          </p:spPr>
          <p:txBody>
            <a:bodyPr lIns="0" tIns="0" rIns="0" bIns="0" rtlCol="0" anchor="t">
              <a:spAutoFit/>
            </a:bodyPr>
            <a:lstStyle/>
            <a:p>
              <a:pPr>
                <a:lnSpc>
                  <a:spcPts val="2800"/>
                </a:lnSpc>
              </a:pPr>
              <a:endParaRPr/>
            </a:p>
          </p:txBody>
        </p:sp>
        <p:sp>
          <p:nvSpPr>
            <p:cNvPr id="15" name="Freeform 15"/>
            <p:cNvSpPr/>
            <p:nvPr/>
          </p:nvSpPr>
          <p:spPr>
            <a:xfrm flipH="1">
              <a:off x="800718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6" name="Freeform 16"/>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p:cNvGrpSpPr/>
            <p:nvPr/>
          </p:nvGrpSpPr>
          <p:grpSpPr>
            <a:xfrm>
              <a:off x="447964" y="221133"/>
              <a:ext cx="796139" cy="79613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TextBox 21"/>
            <p:cNvSpPr txBox="1"/>
            <p:nvPr/>
          </p:nvSpPr>
          <p:spPr>
            <a:xfrm>
              <a:off x="10020052" y="421064"/>
              <a:ext cx="3620451" cy="449792"/>
            </a:xfrm>
            <a:prstGeom prst="rect">
              <a:avLst/>
            </a:prstGeom>
          </p:spPr>
          <p:txBody>
            <a:bodyPr lIns="0" tIns="0" rIns="0" bIns="0" rtlCol="0" anchor="t">
              <a:spAutoFit/>
            </a:bodyPr>
            <a:lstStyle/>
            <a:p>
              <a:pPr>
                <a:lnSpc>
                  <a:spcPts val="2800"/>
                </a:lnSpc>
              </a:pPr>
              <a:r>
                <a:rPr lang="en-US" sz="2000">
                  <a:solidFill>
                    <a:srgbClr val="000000"/>
                  </a:solidFill>
                  <a:latin typeface="Open Sauce"/>
                </a:rPr>
                <a:t>Abstract</a:t>
              </a:r>
            </a:p>
          </p:txBody>
        </p:sp>
      </p:grpSp>
      <p:grpSp>
        <p:nvGrpSpPr>
          <p:cNvPr id="22" name="Group 22"/>
          <p:cNvGrpSpPr>
            <a:grpSpLocks noChangeAspect="1"/>
          </p:cNvGrpSpPr>
          <p:nvPr/>
        </p:nvGrpSpPr>
        <p:grpSpPr>
          <a:xfrm>
            <a:off x="284746" y="210003"/>
            <a:ext cx="715464" cy="715461"/>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4471" r="-4471"/>
              </a:stretch>
            </a:blipFill>
          </p:spPr>
          <p:txBody>
            <a:bodyPr/>
            <a:lstStyle/>
            <a:p>
              <a:endParaRPr lang="zh-TW" altLang="en-US"/>
            </a:p>
          </p:txBody>
        </p:sp>
      </p:grpSp>
      <p:grpSp>
        <p:nvGrpSpPr>
          <p:cNvPr id="24" name="Group 24"/>
          <p:cNvGrpSpPr/>
          <p:nvPr/>
        </p:nvGrpSpPr>
        <p:grpSpPr>
          <a:xfrm>
            <a:off x="1600768" y="1336276"/>
            <a:ext cx="15658532" cy="571931"/>
            <a:chOff x="0" y="-9525"/>
            <a:chExt cx="12467294" cy="455371"/>
          </a:xfrm>
        </p:grpSpPr>
        <p:sp>
          <p:nvSpPr>
            <p:cNvPr id="25" name="Freeform 25">
              <a:hlinkClick r:id="rId18" tooltip="https://www.iso.org/standard/63712.html"/>
            </p:cNvPr>
            <p:cNvSpPr/>
            <p:nvPr/>
          </p:nvSpPr>
          <p:spPr>
            <a:xfrm>
              <a:off x="0" y="0"/>
              <a:ext cx="12467294" cy="445846"/>
            </a:xfrm>
            <a:custGeom>
              <a:avLst/>
              <a:gdLst/>
              <a:ahLst/>
              <a:cxnLst/>
              <a:rect l="l" t="t" r="r" b="b"/>
              <a:pathLst>
                <a:path w="12467294" h="445846">
                  <a:moveTo>
                    <a:pt x="12264094" y="0"/>
                  </a:moveTo>
                  <a:cubicBezTo>
                    <a:pt x="12376318" y="0"/>
                    <a:pt x="12467294" y="99806"/>
                    <a:pt x="12467294" y="222923"/>
                  </a:cubicBezTo>
                  <a:cubicBezTo>
                    <a:pt x="12467294" y="346040"/>
                    <a:pt x="12376318" y="445846"/>
                    <a:pt x="12264094" y="445846"/>
                  </a:cubicBezTo>
                  <a:lnTo>
                    <a:pt x="203200" y="445846"/>
                  </a:lnTo>
                  <a:cubicBezTo>
                    <a:pt x="90976" y="445846"/>
                    <a:pt x="0" y="346040"/>
                    <a:pt x="0" y="222923"/>
                  </a:cubicBezTo>
                  <a:cubicBezTo>
                    <a:pt x="0" y="99806"/>
                    <a:pt x="90976" y="0"/>
                    <a:pt x="203200" y="0"/>
                  </a:cubicBezTo>
                  <a:close/>
                </a:path>
              </a:pathLst>
            </a:custGeom>
            <a:solidFill>
              <a:srgbClr val="C4C5C6"/>
            </a:solidFill>
            <a:ln cap="sq">
              <a:noFill/>
              <a:prstDash val="solid"/>
              <a:miter/>
            </a:ln>
          </p:spPr>
          <p:txBody>
            <a:bodyPr/>
            <a:lstStyle/>
            <a:p>
              <a:endParaRPr lang="zh-TW" altLang="en-US"/>
            </a:p>
          </p:txBody>
        </p:sp>
        <p:sp>
          <p:nvSpPr>
            <p:cNvPr id="26" name="TextBox 26"/>
            <p:cNvSpPr txBox="1"/>
            <p:nvPr/>
          </p:nvSpPr>
          <p:spPr>
            <a:xfrm>
              <a:off x="0" y="-9525"/>
              <a:ext cx="6005907" cy="415925"/>
            </a:xfrm>
            <a:prstGeom prst="rect">
              <a:avLst/>
            </a:prstGeom>
          </p:spPr>
          <p:txBody>
            <a:bodyPr lIns="50800" tIns="50800" rIns="50800" bIns="50800" rtlCol="0" anchor="ctr"/>
            <a:lstStyle/>
            <a:p>
              <a:pPr>
                <a:lnSpc>
                  <a:spcPts val="3380"/>
                </a:lnSpc>
              </a:pPr>
              <a:r>
                <a:rPr lang="en-US" sz="2600" dirty="0">
                  <a:solidFill>
                    <a:srgbClr val="000000"/>
                  </a:solidFill>
                  <a:latin typeface="Open Sauce"/>
                </a:rPr>
                <a:t>       https://www.iso.org/standard/63712.html</a:t>
              </a:r>
            </a:p>
          </p:txBody>
        </p:sp>
      </p:grpSp>
      <p:sp>
        <p:nvSpPr>
          <p:cNvPr id="27" name="Freeform 2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28" name="TextBox 28"/>
          <p:cNvSpPr txBox="1"/>
          <p:nvPr/>
        </p:nvSpPr>
        <p:spPr>
          <a:xfrm>
            <a:off x="5632650" y="223788"/>
            <a:ext cx="1380649" cy="701675"/>
          </a:xfrm>
          <a:prstGeom prst="rect">
            <a:avLst/>
          </a:prstGeom>
        </p:spPr>
        <p:txBody>
          <a:bodyPr lIns="0" tIns="0" rIns="0" bIns="0" rtlCol="0" anchor="t">
            <a:spAutoFit/>
          </a:bodyPr>
          <a:lstStyle/>
          <a:p>
            <a:pPr>
              <a:lnSpc>
                <a:spcPts val="2800"/>
              </a:lnSpc>
            </a:pPr>
            <a:r>
              <a:rPr lang="en-US" sz="2000">
                <a:solidFill>
                  <a:srgbClr val="FFFFFF"/>
                </a:solidFill>
                <a:latin typeface="Open Sauce"/>
              </a:rPr>
              <a:t>Basic </a:t>
            </a:r>
          </a:p>
          <a:p>
            <a:pPr>
              <a:lnSpc>
                <a:spcPts val="2800"/>
              </a:lnSpc>
              <a:spcBef>
                <a:spcPct val="0"/>
              </a:spcBef>
            </a:pPr>
            <a:r>
              <a:rPr lang="en-US" sz="2000">
                <a:solidFill>
                  <a:srgbClr val="FFFFFF"/>
                </a:solidFill>
                <a:latin typeface="Open Sauce"/>
              </a:rPr>
              <a:t>information</a:t>
            </a:r>
          </a:p>
        </p:txBody>
      </p:sp>
      <p:sp>
        <p:nvSpPr>
          <p:cNvPr id="29" name="TextBox 29"/>
          <p:cNvSpPr txBox="1"/>
          <p:nvPr/>
        </p:nvSpPr>
        <p:spPr>
          <a:xfrm>
            <a:off x="17803307" y="9759066"/>
            <a:ext cx="166688" cy="328295"/>
          </a:xfrm>
          <a:prstGeom prst="rect">
            <a:avLst/>
          </a:prstGeom>
        </p:spPr>
        <p:txBody>
          <a:bodyPr lIns="0" tIns="0" rIns="0" bIns="0" rtlCol="0" anchor="t">
            <a:spAutoFit/>
          </a:bodyPr>
          <a:lstStyle/>
          <a:p>
            <a:pPr algn="ctr">
              <a:lnSpc>
                <a:spcPts val="2800"/>
              </a:lnSpc>
              <a:spcBef>
                <a:spcPct val="0"/>
              </a:spcBef>
            </a:pPr>
            <a:r>
              <a:rPr lang="en-US" sz="2000" dirty="0">
                <a:solidFill>
                  <a:srgbClr val="000000"/>
                </a:solidFill>
                <a:latin typeface="Open Sauce"/>
              </a:rPr>
              <a:t>8</a:t>
            </a:r>
          </a:p>
        </p:txBody>
      </p:sp>
      <p:grpSp>
        <p:nvGrpSpPr>
          <p:cNvPr id="30" name="Group 30"/>
          <p:cNvGrpSpPr/>
          <p:nvPr/>
        </p:nvGrpSpPr>
        <p:grpSpPr>
          <a:xfrm>
            <a:off x="876306" y="2331835"/>
            <a:ext cx="16687789" cy="1118777"/>
            <a:chOff x="0" y="0"/>
            <a:chExt cx="6061901" cy="406400"/>
          </a:xfrm>
        </p:grpSpPr>
        <p:sp>
          <p:nvSpPr>
            <p:cNvPr id="31" name="Freeform 3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2" name="Group 32"/>
          <p:cNvGrpSpPr/>
          <p:nvPr/>
        </p:nvGrpSpPr>
        <p:grpSpPr>
          <a:xfrm>
            <a:off x="876306" y="8280672"/>
            <a:ext cx="16687789" cy="1118777"/>
            <a:chOff x="0" y="0"/>
            <a:chExt cx="6061901" cy="406400"/>
          </a:xfrm>
        </p:grpSpPr>
        <p:sp>
          <p:nvSpPr>
            <p:cNvPr id="33" name="Freeform 3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4" name="Group 34"/>
          <p:cNvGrpSpPr/>
          <p:nvPr/>
        </p:nvGrpSpPr>
        <p:grpSpPr>
          <a:xfrm>
            <a:off x="723906" y="2179435"/>
            <a:ext cx="16687789" cy="1118777"/>
            <a:chOff x="0" y="0"/>
            <a:chExt cx="6061901" cy="406400"/>
          </a:xfrm>
        </p:grpSpPr>
        <p:sp>
          <p:nvSpPr>
            <p:cNvPr id="35" name="Freeform 35"/>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36" name="Group 36"/>
          <p:cNvGrpSpPr/>
          <p:nvPr/>
        </p:nvGrpSpPr>
        <p:grpSpPr>
          <a:xfrm>
            <a:off x="723906" y="8128272"/>
            <a:ext cx="16687789" cy="1118777"/>
            <a:chOff x="0" y="0"/>
            <a:chExt cx="6061901" cy="406400"/>
          </a:xfrm>
        </p:grpSpPr>
        <p:sp>
          <p:nvSpPr>
            <p:cNvPr id="37" name="Freeform 37"/>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38" name="TextBox 38"/>
          <p:cNvSpPr txBox="1"/>
          <p:nvPr/>
        </p:nvSpPr>
        <p:spPr>
          <a:xfrm>
            <a:off x="971272" y="258556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可以在獲取包含軟體的系統時應用，無論是單獨應用還是與ISO</a:t>
            </a:r>
            <a:r>
              <a:rPr lang="en-US" sz="3000" b="1" dirty="0">
                <a:solidFill>
                  <a:srgbClr val="000000">
                    <a:alpha val="37647"/>
                  </a:srgbClr>
                </a:solidFill>
                <a:latin typeface="Calibri" panose="020F0502020204030204" pitchFamily="34" charset="0"/>
                <a:ea typeface="微軟正黑體" panose="020B0604030504040204" pitchFamily="34" charset="-120"/>
              </a:rPr>
              <a:t>/IEC/IEEE 15288一起使用。</a:t>
            </a:r>
          </a:p>
        </p:txBody>
      </p:sp>
      <p:sp>
        <p:nvSpPr>
          <p:cNvPr id="39" name="TextBox 39"/>
          <p:cNvSpPr txBox="1"/>
          <p:nvPr/>
        </p:nvSpPr>
        <p:spPr>
          <a:xfrm>
            <a:off x="971272" y="8534400"/>
            <a:ext cx="16193056" cy="473848"/>
          </a:xfrm>
          <a:prstGeom prst="rect">
            <a:avLst/>
          </a:prstGeom>
        </p:spPr>
        <p:txBody>
          <a:bodyPr lIns="0" tIns="0" rIns="0" bIns="0" rtlCol="0" anchor="t">
            <a:spAutoFit/>
          </a:bodyPr>
          <a:lstStyle/>
          <a:p>
            <a:pPr algn="ctr">
              <a:lnSpc>
                <a:spcPts val="3900"/>
              </a:lnSpc>
            </a:pPr>
            <a:r>
              <a:rPr lang="en-US" sz="3000" b="1">
                <a:solidFill>
                  <a:srgbClr val="000000">
                    <a:alpha val="37647"/>
                  </a:srgbClr>
                </a:solidFill>
                <a:latin typeface="Calibri" panose="020F0502020204030204" pitchFamily="34" charset="0"/>
                <a:ea typeface="微軟正黑體" panose="020B0604030504040204" pitchFamily="34" charset="-120"/>
              </a:rPr>
              <a:t>兩份標準的過程都具有相同的目的和結果，但在執行上的活動和任務方面存在差異。</a:t>
            </a:r>
          </a:p>
        </p:txBody>
      </p:sp>
      <p:grpSp>
        <p:nvGrpSpPr>
          <p:cNvPr id="40" name="Group 40"/>
          <p:cNvGrpSpPr/>
          <p:nvPr/>
        </p:nvGrpSpPr>
        <p:grpSpPr>
          <a:xfrm>
            <a:off x="952506" y="4214317"/>
            <a:ext cx="16687789" cy="1118777"/>
            <a:chOff x="0" y="0"/>
            <a:chExt cx="6061901" cy="406400"/>
          </a:xfrm>
        </p:grpSpPr>
        <p:sp>
          <p:nvSpPr>
            <p:cNvPr id="41" name="Freeform 41"/>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grpSp>
        <p:nvGrpSpPr>
          <p:cNvPr id="42" name="Group 42"/>
          <p:cNvGrpSpPr/>
          <p:nvPr/>
        </p:nvGrpSpPr>
        <p:grpSpPr>
          <a:xfrm>
            <a:off x="800106" y="4061917"/>
            <a:ext cx="16687789" cy="1118777"/>
            <a:chOff x="0" y="0"/>
            <a:chExt cx="6061901" cy="406400"/>
          </a:xfrm>
        </p:grpSpPr>
        <p:sp>
          <p:nvSpPr>
            <p:cNvPr id="43" name="Freeform 43"/>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C4C5C6">
                <a:alpha val="37647"/>
              </a:srgbClr>
            </a:solidFill>
          </p:spPr>
          <p:txBody>
            <a:bodyPr/>
            <a:lstStyle/>
            <a:p>
              <a:endParaRPr lang="zh-TW" altLang="en-US"/>
            </a:p>
          </p:txBody>
        </p:sp>
      </p:grpSp>
      <p:sp>
        <p:nvSpPr>
          <p:cNvPr id="44" name="TextBox 44"/>
          <p:cNvSpPr txBox="1"/>
          <p:nvPr/>
        </p:nvSpPr>
        <p:spPr>
          <a:xfrm>
            <a:off x="1047472" y="4468045"/>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alpha val="37647"/>
                  </a:srgbClr>
                </a:solidFill>
                <a:latin typeface="Calibri" panose="020F0502020204030204" pitchFamily="34" charset="0"/>
                <a:ea typeface="微軟正黑體" panose="020B0604030504040204" pitchFamily="34" charset="-120"/>
              </a:rPr>
              <a:t>很少遇到一個複雜的系統沒有軟體，所有軟體系統都需要硬體來運作</a:t>
            </a:r>
            <a:r>
              <a:rPr lang="zh-TW" altLang="en-US" sz="3000" b="1" dirty="0">
                <a:solidFill>
                  <a:srgbClr val="000000">
                    <a:alpha val="37647"/>
                  </a:srgbClr>
                </a:solidFill>
                <a:latin typeface="Calibri" panose="020F0502020204030204" pitchFamily="34" charset="0"/>
                <a:ea typeface="微軟正黑體" panose="020B0604030504040204" pitchFamily="34" charset="-120"/>
              </a:rPr>
              <a:t>。</a:t>
            </a:r>
            <a:endParaRPr lang="en-US" sz="3000" b="1" dirty="0">
              <a:solidFill>
                <a:srgbClr val="000000">
                  <a:alpha val="37647"/>
                </a:srgbClr>
              </a:solidFill>
              <a:latin typeface="Calibri" panose="020F0502020204030204" pitchFamily="34" charset="0"/>
              <a:ea typeface="微軟正黑體" panose="020B0604030504040204" pitchFamily="34" charset="-120"/>
            </a:endParaRPr>
          </a:p>
        </p:txBody>
      </p:sp>
      <p:grpSp>
        <p:nvGrpSpPr>
          <p:cNvPr id="45" name="Group 45"/>
          <p:cNvGrpSpPr/>
          <p:nvPr/>
        </p:nvGrpSpPr>
        <p:grpSpPr>
          <a:xfrm>
            <a:off x="952506" y="6247495"/>
            <a:ext cx="16687789" cy="1118777"/>
            <a:chOff x="0" y="0"/>
            <a:chExt cx="6061901" cy="406400"/>
          </a:xfrm>
        </p:grpSpPr>
        <p:sp>
          <p:nvSpPr>
            <p:cNvPr id="46" name="Freeform 46"/>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0060AD"/>
            </a:solidFill>
          </p:spPr>
          <p:txBody>
            <a:bodyPr/>
            <a:lstStyle/>
            <a:p>
              <a:endParaRPr lang="zh-TW" altLang="en-US"/>
            </a:p>
          </p:txBody>
        </p:sp>
      </p:grpSp>
      <p:grpSp>
        <p:nvGrpSpPr>
          <p:cNvPr id="47" name="Group 47"/>
          <p:cNvGrpSpPr/>
          <p:nvPr/>
        </p:nvGrpSpPr>
        <p:grpSpPr>
          <a:xfrm>
            <a:off x="800106" y="6095095"/>
            <a:ext cx="16687789" cy="1118777"/>
            <a:chOff x="0" y="0"/>
            <a:chExt cx="6061901" cy="406400"/>
          </a:xfrm>
        </p:grpSpPr>
        <p:sp>
          <p:nvSpPr>
            <p:cNvPr id="48" name="Freeform 48"/>
            <p:cNvSpPr/>
            <p:nvPr/>
          </p:nvSpPr>
          <p:spPr>
            <a:xfrm>
              <a:off x="17780" y="22860"/>
              <a:ext cx="6036501" cy="360680"/>
            </a:xfrm>
            <a:custGeom>
              <a:avLst/>
              <a:gdLst/>
              <a:ahLst/>
              <a:cxnLst/>
              <a:rect l="l" t="t" r="r" b="b"/>
              <a:pathLst>
                <a:path w="6036501" h="360680">
                  <a:moveTo>
                    <a:pt x="6036501" y="180340"/>
                  </a:moveTo>
                  <a:cubicBezTo>
                    <a:pt x="6036501" y="81280"/>
                    <a:pt x="5956491" y="0"/>
                    <a:pt x="5856161" y="0"/>
                  </a:cubicBezTo>
                  <a:lnTo>
                    <a:pt x="172720" y="0"/>
                  </a:lnTo>
                  <a:lnTo>
                    <a:pt x="172720" y="1270"/>
                  </a:lnTo>
                  <a:cubicBezTo>
                    <a:pt x="76200" y="5080"/>
                    <a:pt x="0" y="83820"/>
                    <a:pt x="0" y="180340"/>
                  </a:cubicBezTo>
                  <a:cubicBezTo>
                    <a:pt x="0" y="276860"/>
                    <a:pt x="77470" y="355600"/>
                    <a:pt x="172720" y="359410"/>
                  </a:cubicBezTo>
                  <a:lnTo>
                    <a:pt x="172720" y="360680"/>
                  </a:lnTo>
                  <a:lnTo>
                    <a:pt x="5856161" y="360680"/>
                  </a:lnTo>
                  <a:cubicBezTo>
                    <a:pt x="5955221" y="360680"/>
                    <a:pt x="6036501" y="279400"/>
                    <a:pt x="6036501" y="180340"/>
                  </a:cubicBezTo>
                  <a:close/>
                </a:path>
              </a:pathLst>
            </a:custGeom>
            <a:solidFill>
              <a:srgbClr val="ECB248"/>
            </a:solidFill>
          </p:spPr>
          <p:txBody>
            <a:bodyPr/>
            <a:lstStyle/>
            <a:p>
              <a:endParaRPr lang="zh-TW" altLang="en-US"/>
            </a:p>
          </p:txBody>
        </p:sp>
      </p:grpSp>
      <p:sp>
        <p:nvSpPr>
          <p:cNvPr id="49" name="TextBox 49"/>
          <p:cNvSpPr txBox="1"/>
          <p:nvPr/>
        </p:nvSpPr>
        <p:spPr>
          <a:xfrm>
            <a:off x="1047472" y="6501223"/>
            <a:ext cx="16193056" cy="473848"/>
          </a:xfrm>
          <a:prstGeom prst="rect">
            <a:avLst/>
          </a:prstGeom>
        </p:spPr>
        <p:txBody>
          <a:bodyPr lIns="0" tIns="0" rIns="0" bIns="0" rtlCol="0" anchor="t">
            <a:spAutoFit/>
          </a:bodyPr>
          <a:lstStyle/>
          <a:p>
            <a:pPr algn="ctr">
              <a:lnSpc>
                <a:spcPts val="3900"/>
              </a:lnSpc>
            </a:pPr>
            <a:r>
              <a:rPr lang="en-US" sz="3000" b="1" dirty="0" err="1">
                <a:solidFill>
                  <a:srgbClr val="000000"/>
                </a:solidFill>
                <a:latin typeface="Calibri" panose="020F0502020204030204" pitchFamily="34" charset="0"/>
                <a:ea typeface="微軟正黑體" panose="020B0604030504040204" pitchFamily="34" charset="-120"/>
              </a:rPr>
              <a:t>是否適用於ISO</a:t>
            </a:r>
            <a:r>
              <a:rPr lang="en-US" sz="3000" b="1" dirty="0">
                <a:solidFill>
                  <a:srgbClr val="000000"/>
                </a:solidFill>
                <a:latin typeface="Calibri" panose="020F0502020204030204" pitchFamily="34" charset="0"/>
                <a:ea typeface="微軟正黑體" panose="020B0604030504040204" pitchFamily="34" charset="-120"/>
              </a:rPr>
              <a:t> 12207這份國際標準，或者ISO 15288，取決於系統</a:t>
            </a:r>
            <a:r>
              <a:rPr lang="zh-TW" altLang="en-US" sz="3000" b="1" dirty="0">
                <a:solidFill>
                  <a:srgbClr val="000000"/>
                </a:solidFill>
                <a:latin typeface="Calibri" panose="020F0502020204030204" pitchFamily="34" charset="0"/>
                <a:ea typeface="微軟正黑體" panose="020B0604030504040204" pitchFamily="34" charset="-120"/>
              </a:rPr>
              <a:t>。</a:t>
            </a:r>
            <a:endParaRPr lang="en-US" sz="3000" b="1" dirty="0">
              <a:solidFill>
                <a:srgbClr val="000000"/>
              </a:solidFill>
              <a:latin typeface="Calibri" panose="020F0502020204030204" pitchFamily="34" charset="0"/>
              <a:ea typeface="微軟正黑體" panose="020B0604030504040204" pitchFamily="34" charset="-12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5427</Words>
  <Application>Microsoft Office PowerPoint</Application>
  <PresentationFormat>自訂</PresentationFormat>
  <Paragraphs>1117</Paragraphs>
  <Slides>41</Slides>
  <Notes>35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41</vt:i4>
      </vt:variant>
    </vt:vector>
  </HeadingPairs>
  <TitlesOfParts>
    <vt:vector size="51" baseType="lpstr">
      <vt:lpstr>Noto Sans T Chinese</vt:lpstr>
      <vt:lpstr>Wingdings</vt:lpstr>
      <vt:lpstr>Calibri</vt:lpstr>
      <vt:lpstr>微軟正黑體</vt:lpstr>
      <vt:lpstr>Noto Sans T Chinese Bold</vt:lpstr>
      <vt:lpstr>Arial</vt:lpstr>
      <vt:lpstr>Open Sauce</vt:lpstr>
      <vt:lpstr>Open Sauce Bold</vt:lpstr>
      <vt:lpstr>Open Sauce Heavy</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軟體工程</dc:title>
  <cp:lastModifiedBy>A4805</cp:lastModifiedBy>
  <cp:revision>11</cp:revision>
  <dcterms:created xsi:type="dcterms:W3CDTF">2006-08-16T00:00:00Z</dcterms:created>
  <dcterms:modified xsi:type="dcterms:W3CDTF">2023-10-07T15:32:08Z</dcterms:modified>
  <dc:identifier>DAFwfeSPO08</dc:identifier>
</cp:coreProperties>
</file>